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80" r:id="rId1"/>
  </p:sldMasterIdLst>
  <p:notesMasterIdLst>
    <p:notesMasterId r:id="rId14"/>
  </p:notesMasterIdLst>
  <p:sldIdLst>
    <p:sldId id="276" r:id="rId2"/>
    <p:sldId id="277" r:id="rId3"/>
    <p:sldId id="258" r:id="rId4"/>
    <p:sldId id="256" r:id="rId5"/>
    <p:sldId id="257" r:id="rId6"/>
    <p:sldId id="260" r:id="rId7"/>
    <p:sldId id="274" r:id="rId8"/>
    <p:sldId id="262" r:id="rId9"/>
    <p:sldId id="268" r:id="rId10"/>
    <p:sldId id="269" r:id="rId11"/>
    <p:sldId id="278"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754"/>
    <a:srgbClr val="73B0E3"/>
    <a:srgbClr val="132751"/>
    <a:srgbClr val="132851"/>
    <a:srgbClr val="292060"/>
    <a:srgbClr val="2A5299"/>
    <a:srgbClr val="E1D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81"/>
    <p:restoredTop sz="79694" autoAdjust="0"/>
  </p:normalViewPr>
  <p:slideViewPr>
    <p:cSldViewPr snapToGrid="0" snapToObjects="1">
      <p:cViewPr varScale="1">
        <p:scale>
          <a:sx n="103" d="100"/>
          <a:sy n="103" d="100"/>
        </p:scale>
        <p:origin x="11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03589C-7537-FA4C-8F71-D71CAC99641D}" type="doc">
      <dgm:prSet loTypeId="urn:microsoft.com/office/officeart/2009/3/layout/DescendingProcess" loCatId="" qsTypeId="urn:microsoft.com/office/officeart/2005/8/quickstyle/simple1" qsCatId="simple" csTypeId="urn:microsoft.com/office/officeart/2005/8/colors/accent1_2" csCatId="accent1" phldr="1"/>
      <dgm:spPr/>
      <dgm:t>
        <a:bodyPr/>
        <a:lstStyle/>
        <a:p>
          <a:endParaRPr lang="en-US"/>
        </a:p>
      </dgm:t>
    </dgm:pt>
    <dgm:pt modelId="{04F058E4-A170-2541-966F-0643337318A9}">
      <dgm:prSet phldrT="[Text]"/>
      <dgm:spPr/>
      <dgm:t>
        <a:bodyPr/>
        <a:lstStyle/>
        <a:p>
          <a:endParaRPr lang="en-US" dirty="0"/>
        </a:p>
      </dgm:t>
    </dgm:pt>
    <dgm:pt modelId="{F60A7F72-CDDC-E04D-A756-B292CC08B9B2}" type="parTrans" cxnId="{5B4100DD-7224-554C-B3A2-42C094E99063}">
      <dgm:prSet/>
      <dgm:spPr/>
      <dgm:t>
        <a:bodyPr/>
        <a:lstStyle/>
        <a:p>
          <a:endParaRPr lang="en-US"/>
        </a:p>
      </dgm:t>
    </dgm:pt>
    <dgm:pt modelId="{3F653979-A834-7C4F-9C9D-941E6D1C5F0B}" type="sibTrans" cxnId="{5B4100DD-7224-554C-B3A2-42C094E99063}">
      <dgm:prSet/>
      <dgm:spPr/>
      <dgm:t>
        <a:bodyPr/>
        <a:lstStyle/>
        <a:p>
          <a:endParaRPr lang="en-US"/>
        </a:p>
      </dgm:t>
    </dgm:pt>
    <dgm:pt modelId="{FC8A57D9-C399-7A4F-BC5A-D3CDD40D41D6}">
      <dgm:prSet phldrT="[Text]"/>
      <dgm:spPr/>
      <dgm:t>
        <a:bodyPr/>
        <a:lstStyle/>
        <a:p>
          <a:r>
            <a:rPr lang="en-US" dirty="0"/>
            <a:t>Complete Provision/destruction of VA’s</a:t>
          </a:r>
        </a:p>
      </dgm:t>
    </dgm:pt>
    <dgm:pt modelId="{CD2DC0D4-CC04-574A-96EB-6A4BE35907E9}" type="parTrans" cxnId="{0EBF6FC5-8E50-1346-9FCD-6123776533E9}">
      <dgm:prSet/>
      <dgm:spPr/>
      <dgm:t>
        <a:bodyPr/>
        <a:lstStyle/>
        <a:p>
          <a:endParaRPr lang="en-US"/>
        </a:p>
      </dgm:t>
    </dgm:pt>
    <dgm:pt modelId="{07DF7422-E652-9C4B-8DEF-9A15D7CCC16C}" type="sibTrans" cxnId="{0EBF6FC5-8E50-1346-9FCD-6123776533E9}">
      <dgm:prSet/>
      <dgm:spPr/>
      <dgm:t>
        <a:bodyPr/>
        <a:lstStyle/>
        <a:p>
          <a:endParaRPr lang="en-US"/>
        </a:p>
      </dgm:t>
    </dgm:pt>
    <dgm:pt modelId="{35F3A869-10A5-894A-881C-543BB778A699}">
      <dgm:prSet phldrT="[Text]"/>
      <dgm:spPr/>
      <dgm:t>
        <a:bodyPr/>
        <a:lstStyle/>
        <a:p>
          <a:r>
            <a:rPr lang="en-US" dirty="0"/>
            <a:t>End-to-end Automation</a:t>
          </a:r>
        </a:p>
      </dgm:t>
    </dgm:pt>
    <dgm:pt modelId="{EEEDDC03-F9A1-564C-B166-545CD83B6145}" type="parTrans" cxnId="{0DE8011A-C94C-CA4C-A355-20C24F22D060}">
      <dgm:prSet/>
      <dgm:spPr/>
      <dgm:t>
        <a:bodyPr/>
        <a:lstStyle/>
        <a:p>
          <a:endParaRPr lang="en-US"/>
        </a:p>
      </dgm:t>
    </dgm:pt>
    <dgm:pt modelId="{DBB00987-83FE-EF46-97E9-BE43B9E11397}" type="sibTrans" cxnId="{0DE8011A-C94C-CA4C-A355-20C24F22D060}">
      <dgm:prSet/>
      <dgm:spPr/>
      <dgm:t>
        <a:bodyPr/>
        <a:lstStyle/>
        <a:p>
          <a:endParaRPr lang="en-US"/>
        </a:p>
      </dgm:t>
    </dgm:pt>
    <dgm:pt modelId="{D8F78230-B9C2-4F40-8F3F-DA8EEBBE0007}">
      <dgm:prSet phldrT="[Text]"/>
      <dgm:spPr/>
      <dgm:t>
        <a:bodyPr/>
        <a:lstStyle/>
        <a:p>
          <a:r>
            <a:rPr lang="en-US" dirty="0"/>
            <a:t>Reboot, shut down, patching and update</a:t>
          </a:r>
        </a:p>
      </dgm:t>
    </dgm:pt>
    <dgm:pt modelId="{D70B172F-01A7-8349-8BCC-088C0F9BC3AC}" type="parTrans" cxnId="{1A099FB1-F6F3-F149-9E01-DA42DEB5ED99}">
      <dgm:prSet/>
      <dgm:spPr/>
      <dgm:t>
        <a:bodyPr/>
        <a:lstStyle/>
        <a:p>
          <a:endParaRPr lang="en-US"/>
        </a:p>
      </dgm:t>
    </dgm:pt>
    <dgm:pt modelId="{DA0CB11E-1B0C-CC4E-877C-EB1C7596AC60}" type="sibTrans" cxnId="{1A099FB1-F6F3-F149-9E01-DA42DEB5ED99}">
      <dgm:prSet/>
      <dgm:spPr/>
      <dgm:t>
        <a:bodyPr/>
        <a:lstStyle/>
        <a:p>
          <a:endParaRPr lang="en-US"/>
        </a:p>
      </dgm:t>
    </dgm:pt>
    <dgm:pt modelId="{624DA6AB-BB4E-524B-87B2-0253D0A7B3BD}">
      <dgm:prSet phldrT="[Text]"/>
      <dgm:spPr/>
      <dgm:t>
        <a:bodyPr/>
        <a:lstStyle/>
        <a:p>
          <a:r>
            <a:rPr lang="en-US" dirty="0"/>
            <a:t>Anything!</a:t>
          </a:r>
        </a:p>
      </dgm:t>
    </dgm:pt>
    <dgm:pt modelId="{99133D17-2A0D-C246-9E10-E9B80E7978DC}" type="parTrans" cxnId="{95110240-6C54-B94C-B70C-300C3BC025CA}">
      <dgm:prSet/>
      <dgm:spPr/>
      <dgm:t>
        <a:bodyPr/>
        <a:lstStyle/>
        <a:p>
          <a:endParaRPr lang="en-US"/>
        </a:p>
      </dgm:t>
    </dgm:pt>
    <dgm:pt modelId="{C607F8E1-9DAC-A54D-AD36-F14121E88B1F}" type="sibTrans" cxnId="{95110240-6C54-B94C-B70C-300C3BC025CA}">
      <dgm:prSet/>
      <dgm:spPr/>
      <dgm:t>
        <a:bodyPr/>
        <a:lstStyle/>
        <a:p>
          <a:endParaRPr lang="en-US"/>
        </a:p>
      </dgm:t>
    </dgm:pt>
    <dgm:pt modelId="{0D59196E-E84E-294A-B7A3-D6219D66E00D}" type="pres">
      <dgm:prSet presAssocID="{B403589C-7537-FA4C-8F71-D71CAC99641D}" presName="Name0" presStyleCnt="0">
        <dgm:presLayoutVars>
          <dgm:chMax val="7"/>
          <dgm:chPref val="5"/>
        </dgm:presLayoutVars>
      </dgm:prSet>
      <dgm:spPr/>
    </dgm:pt>
    <dgm:pt modelId="{3C5CFCE3-064A-A245-9B6B-D28FBF2BB664}" type="pres">
      <dgm:prSet presAssocID="{B403589C-7537-FA4C-8F71-D71CAC99641D}" presName="arrowNode" presStyleLbl="node1" presStyleIdx="0" presStyleCnt="1"/>
      <dgm:spPr>
        <a:solidFill>
          <a:srgbClr val="73B0E3"/>
        </a:solidFill>
      </dgm:spPr>
    </dgm:pt>
    <dgm:pt modelId="{6F41D63C-0C78-BB49-8653-9EFB5F1AC8AC}" type="pres">
      <dgm:prSet presAssocID="{04F058E4-A170-2541-966F-0643337318A9}" presName="txNode1" presStyleLbl="revTx" presStyleIdx="0" presStyleCnt="5">
        <dgm:presLayoutVars>
          <dgm:bulletEnabled val="1"/>
        </dgm:presLayoutVars>
      </dgm:prSet>
      <dgm:spPr/>
    </dgm:pt>
    <dgm:pt modelId="{48FA7B80-63AF-0243-811A-EEE692FCBD2B}" type="pres">
      <dgm:prSet presAssocID="{FC8A57D9-C399-7A4F-BC5A-D3CDD40D41D6}" presName="txNode2" presStyleLbl="revTx" presStyleIdx="1" presStyleCnt="5">
        <dgm:presLayoutVars>
          <dgm:bulletEnabled val="1"/>
        </dgm:presLayoutVars>
      </dgm:prSet>
      <dgm:spPr/>
    </dgm:pt>
    <dgm:pt modelId="{2A28E2B6-53FF-294E-B353-0DA51145F660}" type="pres">
      <dgm:prSet presAssocID="{07DF7422-E652-9C4B-8DEF-9A15D7CCC16C}" presName="dotNode2" presStyleCnt="0"/>
      <dgm:spPr/>
    </dgm:pt>
    <dgm:pt modelId="{57401DC9-6E4E-C345-BD30-2BC3AB3710F6}" type="pres">
      <dgm:prSet presAssocID="{07DF7422-E652-9C4B-8DEF-9A15D7CCC16C}" presName="dotRepeatNode" presStyleLbl="fgShp" presStyleIdx="0" presStyleCnt="3"/>
      <dgm:spPr/>
    </dgm:pt>
    <dgm:pt modelId="{A8C94419-D837-6F49-86CD-B344B993F94B}" type="pres">
      <dgm:prSet presAssocID="{35F3A869-10A5-894A-881C-543BB778A699}" presName="txNode3" presStyleLbl="revTx" presStyleIdx="2" presStyleCnt="5">
        <dgm:presLayoutVars>
          <dgm:bulletEnabled val="1"/>
        </dgm:presLayoutVars>
      </dgm:prSet>
      <dgm:spPr/>
    </dgm:pt>
    <dgm:pt modelId="{191A4C59-C370-3E44-B0A5-EFF9C030A1C2}" type="pres">
      <dgm:prSet presAssocID="{DBB00987-83FE-EF46-97E9-BE43B9E11397}" presName="dotNode3" presStyleCnt="0"/>
      <dgm:spPr/>
    </dgm:pt>
    <dgm:pt modelId="{34862B79-902E-3D4B-B368-E989FB0DE63F}" type="pres">
      <dgm:prSet presAssocID="{DBB00987-83FE-EF46-97E9-BE43B9E11397}" presName="dotRepeatNode" presStyleLbl="fgShp" presStyleIdx="1" presStyleCnt="3"/>
      <dgm:spPr/>
    </dgm:pt>
    <dgm:pt modelId="{E15F3680-41EA-1144-8EE8-1A54B7486546}" type="pres">
      <dgm:prSet presAssocID="{D8F78230-B9C2-4F40-8F3F-DA8EEBBE0007}" presName="txNode4" presStyleLbl="revTx" presStyleIdx="3" presStyleCnt="5">
        <dgm:presLayoutVars>
          <dgm:bulletEnabled val="1"/>
        </dgm:presLayoutVars>
      </dgm:prSet>
      <dgm:spPr/>
    </dgm:pt>
    <dgm:pt modelId="{98ED9CE9-0A50-1141-B977-4F1D87987FBF}" type="pres">
      <dgm:prSet presAssocID="{DA0CB11E-1B0C-CC4E-877C-EB1C7596AC60}" presName="dotNode4" presStyleCnt="0"/>
      <dgm:spPr/>
    </dgm:pt>
    <dgm:pt modelId="{9109FD57-7942-804A-80B0-DB209D5290BA}" type="pres">
      <dgm:prSet presAssocID="{DA0CB11E-1B0C-CC4E-877C-EB1C7596AC60}" presName="dotRepeatNode" presStyleLbl="fgShp" presStyleIdx="2" presStyleCnt="3"/>
      <dgm:spPr/>
    </dgm:pt>
    <dgm:pt modelId="{6389DCD3-91B3-6E41-A7AB-79B7F0C89002}" type="pres">
      <dgm:prSet presAssocID="{624DA6AB-BB4E-524B-87B2-0253D0A7B3BD}" presName="txNode5" presStyleLbl="revTx" presStyleIdx="4" presStyleCnt="5">
        <dgm:presLayoutVars>
          <dgm:bulletEnabled val="1"/>
        </dgm:presLayoutVars>
      </dgm:prSet>
      <dgm:spPr/>
    </dgm:pt>
  </dgm:ptLst>
  <dgm:cxnLst>
    <dgm:cxn modelId="{0DE8011A-C94C-CA4C-A355-20C24F22D060}" srcId="{B403589C-7537-FA4C-8F71-D71CAC99641D}" destId="{35F3A869-10A5-894A-881C-543BB778A699}" srcOrd="2" destOrd="0" parTransId="{EEEDDC03-F9A1-564C-B166-545CD83B6145}" sibTransId="{DBB00987-83FE-EF46-97E9-BE43B9E11397}"/>
    <dgm:cxn modelId="{D0CA3E32-303B-134E-8C82-2BCAF7646464}" type="presOf" srcId="{624DA6AB-BB4E-524B-87B2-0253D0A7B3BD}" destId="{6389DCD3-91B3-6E41-A7AB-79B7F0C89002}" srcOrd="0" destOrd="0" presId="urn:microsoft.com/office/officeart/2009/3/layout/DescendingProcess"/>
    <dgm:cxn modelId="{95110240-6C54-B94C-B70C-300C3BC025CA}" srcId="{B403589C-7537-FA4C-8F71-D71CAC99641D}" destId="{624DA6AB-BB4E-524B-87B2-0253D0A7B3BD}" srcOrd="4" destOrd="0" parTransId="{99133D17-2A0D-C246-9E10-E9B80E7978DC}" sibTransId="{C607F8E1-9DAC-A54D-AD36-F14121E88B1F}"/>
    <dgm:cxn modelId="{75BF104E-F29F-2743-9CA3-F07AC018607C}" type="presOf" srcId="{04F058E4-A170-2541-966F-0643337318A9}" destId="{6F41D63C-0C78-BB49-8653-9EFB5F1AC8AC}" srcOrd="0" destOrd="0" presId="urn:microsoft.com/office/officeart/2009/3/layout/DescendingProcess"/>
    <dgm:cxn modelId="{B9CC534E-E618-4342-B27C-BC7E9DEF971C}" type="presOf" srcId="{D8F78230-B9C2-4F40-8F3F-DA8EEBBE0007}" destId="{E15F3680-41EA-1144-8EE8-1A54B7486546}" srcOrd="0" destOrd="0" presId="urn:microsoft.com/office/officeart/2009/3/layout/DescendingProcess"/>
    <dgm:cxn modelId="{B7B41094-A114-204B-AD94-5797266A68A8}" type="presOf" srcId="{B403589C-7537-FA4C-8F71-D71CAC99641D}" destId="{0D59196E-E84E-294A-B7A3-D6219D66E00D}" srcOrd="0" destOrd="0" presId="urn:microsoft.com/office/officeart/2009/3/layout/DescendingProcess"/>
    <dgm:cxn modelId="{35714AA4-5A3A-B146-A7A4-4EBD835EAEFD}" type="presOf" srcId="{DA0CB11E-1B0C-CC4E-877C-EB1C7596AC60}" destId="{9109FD57-7942-804A-80B0-DB209D5290BA}" srcOrd="0" destOrd="0" presId="urn:microsoft.com/office/officeart/2009/3/layout/DescendingProcess"/>
    <dgm:cxn modelId="{1A099FB1-F6F3-F149-9E01-DA42DEB5ED99}" srcId="{B403589C-7537-FA4C-8F71-D71CAC99641D}" destId="{D8F78230-B9C2-4F40-8F3F-DA8EEBBE0007}" srcOrd="3" destOrd="0" parTransId="{D70B172F-01A7-8349-8BCC-088C0F9BC3AC}" sibTransId="{DA0CB11E-1B0C-CC4E-877C-EB1C7596AC60}"/>
    <dgm:cxn modelId="{22C6F4B9-FBDD-3240-9ABC-EEF4CB10D461}" type="presOf" srcId="{FC8A57D9-C399-7A4F-BC5A-D3CDD40D41D6}" destId="{48FA7B80-63AF-0243-811A-EEE692FCBD2B}" srcOrd="0" destOrd="0" presId="urn:microsoft.com/office/officeart/2009/3/layout/DescendingProcess"/>
    <dgm:cxn modelId="{7C1A66BB-0E3C-A045-B67F-FAA0532DAFDD}" type="presOf" srcId="{DBB00987-83FE-EF46-97E9-BE43B9E11397}" destId="{34862B79-902E-3D4B-B368-E989FB0DE63F}" srcOrd="0" destOrd="0" presId="urn:microsoft.com/office/officeart/2009/3/layout/DescendingProcess"/>
    <dgm:cxn modelId="{66E23DC0-16BE-A349-A740-290DEE89796E}" type="presOf" srcId="{07DF7422-E652-9C4B-8DEF-9A15D7CCC16C}" destId="{57401DC9-6E4E-C345-BD30-2BC3AB3710F6}" srcOrd="0" destOrd="0" presId="urn:microsoft.com/office/officeart/2009/3/layout/DescendingProcess"/>
    <dgm:cxn modelId="{0EBF6FC5-8E50-1346-9FCD-6123776533E9}" srcId="{B403589C-7537-FA4C-8F71-D71CAC99641D}" destId="{FC8A57D9-C399-7A4F-BC5A-D3CDD40D41D6}" srcOrd="1" destOrd="0" parTransId="{CD2DC0D4-CC04-574A-96EB-6A4BE35907E9}" sibTransId="{07DF7422-E652-9C4B-8DEF-9A15D7CCC16C}"/>
    <dgm:cxn modelId="{98A893CF-EC32-7A44-95FD-9DF3F97A649B}" type="presOf" srcId="{35F3A869-10A5-894A-881C-543BB778A699}" destId="{A8C94419-D837-6F49-86CD-B344B993F94B}" srcOrd="0" destOrd="0" presId="urn:microsoft.com/office/officeart/2009/3/layout/DescendingProcess"/>
    <dgm:cxn modelId="{5B4100DD-7224-554C-B3A2-42C094E99063}" srcId="{B403589C-7537-FA4C-8F71-D71CAC99641D}" destId="{04F058E4-A170-2541-966F-0643337318A9}" srcOrd="0" destOrd="0" parTransId="{F60A7F72-CDDC-E04D-A756-B292CC08B9B2}" sibTransId="{3F653979-A834-7C4F-9C9D-941E6D1C5F0B}"/>
    <dgm:cxn modelId="{946B1F06-95F1-7F46-8750-547ED1D53D5A}" type="presParOf" srcId="{0D59196E-E84E-294A-B7A3-D6219D66E00D}" destId="{3C5CFCE3-064A-A245-9B6B-D28FBF2BB664}" srcOrd="0" destOrd="0" presId="urn:microsoft.com/office/officeart/2009/3/layout/DescendingProcess"/>
    <dgm:cxn modelId="{9AF2DE0E-2D97-8A44-BBC6-AFBB3F2F1B98}" type="presParOf" srcId="{0D59196E-E84E-294A-B7A3-D6219D66E00D}" destId="{6F41D63C-0C78-BB49-8653-9EFB5F1AC8AC}" srcOrd="1" destOrd="0" presId="urn:microsoft.com/office/officeart/2009/3/layout/DescendingProcess"/>
    <dgm:cxn modelId="{6D96BBC8-9E9A-F040-94A9-4C81B4368EEA}" type="presParOf" srcId="{0D59196E-E84E-294A-B7A3-D6219D66E00D}" destId="{48FA7B80-63AF-0243-811A-EEE692FCBD2B}" srcOrd="2" destOrd="0" presId="urn:microsoft.com/office/officeart/2009/3/layout/DescendingProcess"/>
    <dgm:cxn modelId="{D672A036-C722-3642-9212-78DD5B202035}" type="presParOf" srcId="{0D59196E-E84E-294A-B7A3-D6219D66E00D}" destId="{2A28E2B6-53FF-294E-B353-0DA51145F660}" srcOrd="3" destOrd="0" presId="urn:microsoft.com/office/officeart/2009/3/layout/DescendingProcess"/>
    <dgm:cxn modelId="{67AAC5FC-2290-4545-89AD-F7A8B00026A4}" type="presParOf" srcId="{2A28E2B6-53FF-294E-B353-0DA51145F660}" destId="{57401DC9-6E4E-C345-BD30-2BC3AB3710F6}" srcOrd="0" destOrd="0" presId="urn:microsoft.com/office/officeart/2009/3/layout/DescendingProcess"/>
    <dgm:cxn modelId="{32D383D3-E434-DB4C-BDFA-5FBDA6A3000E}" type="presParOf" srcId="{0D59196E-E84E-294A-B7A3-D6219D66E00D}" destId="{A8C94419-D837-6F49-86CD-B344B993F94B}" srcOrd="4" destOrd="0" presId="urn:microsoft.com/office/officeart/2009/3/layout/DescendingProcess"/>
    <dgm:cxn modelId="{C23EE699-233A-4741-89E4-1BB4B8FBE193}" type="presParOf" srcId="{0D59196E-E84E-294A-B7A3-D6219D66E00D}" destId="{191A4C59-C370-3E44-B0A5-EFF9C030A1C2}" srcOrd="5" destOrd="0" presId="urn:microsoft.com/office/officeart/2009/3/layout/DescendingProcess"/>
    <dgm:cxn modelId="{FB8D37BB-D4A8-8343-BEDB-F22C47ABB303}" type="presParOf" srcId="{191A4C59-C370-3E44-B0A5-EFF9C030A1C2}" destId="{34862B79-902E-3D4B-B368-E989FB0DE63F}" srcOrd="0" destOrd="0" presId="urn:microsoft.com/office/officeart/2009/3/layout/DescendingProcess"/>
    <dgm:cxn modelId="{A12E6436-AA78-7E4B-81A7-A7BF790321B7}" type="presParOf" srcId="{0D59196E-E84E-294A-B7A3-D6219D66E00D}" destId="{E15F3680-41EA-1144-8EE8-1A54B7486546}" srcOrd="6" destOrd="0" presId="urn:microsoft.com/office/officeart/2009/3/layout/DescendingProcess"/>
    <dgm:cxn modelId="{AFCBCFDC-AB33-B147-B1DE-FE2037E460E9}" type="presParOf" srcId="{0D59196E-E84E-294A-B7A3-D6219D66E00D}" destId="{98ED9CE9-0A50-1141-B977-4F1D87987FBF}" srcOrd="7" destOrd="0" presId="urn:microsoft.com/office/officeart/2009/3/layout/DescendingProcess"/>
    <dgm:cxn modelId="{329197CC-CB12-7849-B66B-B41C502F076B}" type="presParOf" srcId="{98ED9CE9-0A50-1141-B977-4F1D87987FBF}" destId="{9109FD57-7942-804A-80B0-DB209D5290BA}" srcOrd="0" destOrd="0" presId="urn:microsoft.com/office/officeart/2009/3/layout/DescendingProcess"/>
    <dgm:cxn modelId="{EC3BEC2F-AD43-3C47-B5D6-5570DEA780C7}" type="presParOf" srcId="{0D59196E-E84E-294A-B7A3-D6219D66E00D}" destId="{6389DCD3-91B3-6E41-A7AB-79B7F0C89002}" srcOrd="8" destOrd="0" presId="urn:microsoft.com/office/officeart/2009/3/layout/Descending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CFCE3-064A-A245-9B6B-D28FBF2BB664}">
      <dsp:nvSpPr>
        <dsp:cNvPr id="0" name=""/>
        <dsp:cNvSpPr/>
      </dsp:nvSpPr>
      <dsp:spPr>
        <a:xfrm rot="4396374">
          <a:off x="1430809" y="934421"/>
          <a:ext cx="4053667" cy="2826927"/>
        </a:xfrm>
        <a:prstGeom prst="swooshArrow">
          <a:avLst>
            <a:gd name="adj1" fmla="val 16310"/>
            <a:gd name="adj2" fmla="val 31370"/>
          </a:avLst>
        </a:prstGeom>
        <a:solidFill>
          <a:srgbClr val="73B0E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01DC9-6E4E-C345-BD30-2BC3AB3710F6}">
      <dsp:nvSpPr>
        <dsp:cNvPr id="0" name=""/>
        <dsp:cNvSpPr/>
      </dsp:nvSpPr>
      <dsp:spPr>
        <a:xfrm>
          <a:off x="2949326" y="1303545"/>
          <a:ext cx="102367" cy="102367"/>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862B79-902E-3D4B-B368-E989FB0DE63F}">
      <dsp:nvSpPr>
        <dsp:cNvPr id="0" name=""/>
        <dsp:cNvSpPr/>
      </dsp:nvSpPr>
      <dsp:spPr>
        <a:xfrm>
          <a:off x="3650263" y="1868916"/>
          <a:ext cx="102367" cy="102367"/>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09FD57-7942-804A-80B0-DB209D5290BA}">
      <dsp:nvSpPr>
        <dsp:cNvPr id="0" name=""/>
        <dsp:cNvSpPr/>
      </dsp:nvSpPr>
      <dsp:spPr>
        <a:xfrm>
          <a:off x="4175579" y="2530080"/>
          <a:ext cx="102367" cy="102367"/>
        </a:xfrm>
        <a:prstGeom prst="ellipse">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41D63C-0C78-BB49-8653-9EFB5F1AC8AC}">
      <dsp:nvSpPr>
        <dsp:cNvPr id="0" name=""/>
        <dsp:cNvSpPr/>
      </dsp:nvSpPr>
      <dsp:spPr>
        <a:xfrm>
          <a:off x="1159063" y="0"/>
          <a:ext cx="1911178" cy="751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b" anchorCtr="0">
          <a:noAutofit/>
        </a:bodyPr>
        <a:lstStyle/>
        <a:p>
          <a:pPr marL="0" lvl="0" indent="0" algn="ctr" defTabSz="755650">
            <a:lnSpc>
              <a:spcPct val="90000"/>
            </a:lnSpc>
            <a:spcBef>
              <a:spcPct val="0"/>
            </a:spcBef>
            <a:spcAft>
              <a:spcPct val="35000"/>
            </a:spcAft>
            <a:buNone/>
          </a:pPr>
          <a:endParaRPr lang="en-US" sz="1700" kern="1200" dirty="0"/>
        </a:p>
      </dsp:txBody>
      <dsp:txXfrm>
        <a:off x="1159063" y="0"/>
        <a:ext cx="1911178" cy="751323"/>
      </dsp:txXfrm>
    </dsp:sp>
    <dsp:sp modelId="{48FA7B80-63AF-0243-811A-EEE692FCBD2B}">
      <dsp:nvSpPr>
        <dsp:cNvPr id="0" name=""/>
        <dsp:cNvSpPr/>
      </dsp:nvSpPr>
      <dsp:spPr>
        <a:xfrm>
          <a:off x="3535123" y="979068"/>
          <a:ext cx="2789287" cy="751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35000"/>
            </a:spcAft>
            <a:buNone/>
          </a:pPr>
          <a:r>
            <a:rPr lang="en-US" sz="1700" kern="1200" dirty="0"/>
            <a:t>Complete Provision/destruction of VA’s</a:t>
          </a:r>
        </a:p>
      </dsp:txBody>
      <dsp:txXfrm>
        <a:off x="3535123" y="979068"/>
        <a:ext cx="2789287" cy="751323"/>
      </dsp:txXfrm>
    </dsp:sp>
    <dsp:sp modelId="{A8C94419-D837-6F49-86CD-B344B993F94B}">
      <dsp:nvSpPr>
        <dsp:cNvPr id="0" name=""/>
        <dsp:cNvSpPr/>
      </dsp:nvSpPr>
      <dsp:spPr>
        <a:xfrm>
          <a:off x="1159063" y="1544438"/>
          <a:ext cx="2221099" cy="751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r" defTabSz="755650">
            <a:lnSpc>
              <a:spcPct val="90000"/>
            </a:lnSpc>
            <a:spcBef>
              <a:spcPct val="0"/>
            </a:spcBef>
            <a:spcAft>
              <a:spcPct val="35000"/>
            </a:spcAft>
            <a:buNone/>
          </a:pPr>
          <a:r>
            <a:rPr lang="en-US" sz="1700" kern="1200" dirty="0"/>
            <a:t>End-to-end Automation</a:t>
          </a:r>
        </a:p>
      </dsp:txBody>
      <dsp:txXfrm>
        <a:off x="1159063" y="1544438"/>
        <a:ext cx="2221099" cy="751323"/>
      </dsp:txXfrm>
    </dsp:sp>
    <dsp:sp modelId="{E15F3680-41EA-1144-8EE8-1A54B7486546}">
      <dsp:nvSpPr>
        <dsp:cNvPr id="0" name=""/>
        <dsp:cNvSpPr/>
      </dsp:nvSpPr>
      <dsp:spPr>
        <a:xfrm>
          <a:off x="4619846" y="2205603"/>
          <a:ext cx="1704564" cy="751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35000"/>
            </a:spcAft>
            <a:buNone/>
          </a:pPr>
          <a:r>
            <a:rPr lang="en-US" sz="1700" kern="1200" dirty="0"/>
            <a:t>Reboot, shut down, patching and update</a:t>
          </a:r>
        </a:p>
      </dsp:txBody>
      <dsp:txXfrm>
        <a:off x="4619846" y="2205603"/>
        <a:ext cx="1704564" cy="751323"/>
      </dsp:txXfrm>
    </dsp:sp>
    <dsp:sp modelId="{6389DCD3-91B3-6E41-A7AB-79B7F0C89002}">
      <dsp:nvSpPr>
        <dsp:cNvPr id="0" name=""/>
        <dsp:cNvSpPr/>
      </dsp:nvSpPr>
      <dsp:spPr>
        <a:xfrm>
          <a:off x="3741737" y="3944446"/>
          <a:ext cx="2582673" cy="751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t" anchorCtr="0">
          <a:noAutofit/>
        </a:bodyPr>
        <a:lstStyle/>
        <a:p>
          <a:pPr marL="0" lvl="0" indent="0" algn="ctr" defTabSz="755650">
            <a:lnSpc>
              <a:spcPct val="90000"/>
            </a:lnSpc>
            <a:spcBef>
              <a:spcPct val="0"/>
            </a:spcBef>
            <a:spcAft>
              <a:spcPct val="35000"/>
            </a:spcAft>
            <a:buNone/>
          </a:pPr>
          <a:r>
            <a:rPr lang="en-US" sz="1700" kern="1200" dirty="0"/>
            <a:t>Anything!</a:t>
          </a:r>
        </a:p>
      </dsp:txBody>
      <dsp:txXfrm>
        <a:off x="3741737" y="3944446"/>
        <a:ext cx="2582673" cy="75132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EF46B7-4D5D-FF4E-99F5-54B86598B9FE}" type="datetimeFigureOut">
              <a:rPr lang="en-US" smtClean="0"/>
              <a:t>7/30/19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8686-18F6-EF46-8C96-D53877C34D59}" type="slidenum">
              <a:rPr lang="en-US" smtClean="0"/>
              <a:t>‹#›</a:t>
            </a:fld>
            <a:endParaRPr lang="en-US"/>
          </a:p>
        </p:txBody>
      </p:sp>
    </p:spTree>
    <p:extLst>
      <p:ext uri="{BB962C8B-B14F-4D97-AF65-F5344CB8AC3E}">
        <p14:creationId xmlns:p14="http://schemas.microsoft.com/office/powerpoint/2010/main" val="338097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048686-18F6-EF46-8C96-D53877C34D59}" type="slidenum">
              <a:rPr lang="en-US" smtClean="0"/>
              <a:t>2</a:t>
            </a:fld>
            <a:endParaRPr lang="en-US"/>
          </a:p>
        </p:txBody>
      </p:sp>
    </p:spTree>
    <p:extLst>
      <p:ext uri="{BB962C8B-B14F-4D97-AF65-F5344CB8AC3E}">
        <p14:creationId xmlns:p14="http://schemas.microsoft.com/office/powerpoint/2010/main" val="3712863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Ansible is an automation tool used to run jobs on a server, or many servers at once. </a:t>
            </a:r>
          </a:p>
          <a:p>
            <a:r>
              <a:rPr lang="en-US" dirty="0"/>
              <a:t>RBC uses ansible to perform maintenance and troubleshooting with all servers. </a:t>
            </a:r>
          </a:p>
          <a:p>
            <a:endParaRPr lang="en-US" dirty="0"/>
          </a:p>
        </p:txBody>
      </p:sp>
      <p:sp>
        <p:nvSpPr>
          <p:cNvPr id="4" name="Slide Number Placeholder 3"/>
          <p:cNvSpPr>
            <a:spLocks noGrp="1"/>
          </p:cNvSpPr>
          <p:nvPr>
            <p:ph type="sldNum" sz="quarter" idx="10"/>
          </p:nvPr>
        </p:nvSpPr>
        <p:spPr/>
        <p:txBody>
          <a:bodyPr/>
          <a:lstStyle/>
          <a:p>
            <a:fld id="{F9048686-18F6-EF46-8C96-D53877C34D59}" type="slidenum">
              <a:rPr lang="en-US" smtClean="0"/>
              <a:t>4</a:t>
            </a:fld>
            <a:endParaRPr lang="en-US"/>
          </a:p>
        </p:txBody>
      </p:sp>
    </p:spTree>
    <p:extLst>
      <p:ext uri="{BB962C8B-B14F-4D97-AF65-F5344CB8AC3E}">
        <p14:creationId xmlns:p14="http://schemas.microsoft.com/office/powerpoint/2010/main" val="3695831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261 work days in a year, 20 x 261 x 90 = 469800 seconds = 130.5 hours</a:t>
            </a:r>
          </a:p>
        </p:txBody>
      </p:sp>
      <p:sp>
        <p:nvSpPr>
          <p:cNvPr id="4" name="Slide Number Placeholder 3"/>
          <p:cNvSpPr>
            <a:spLocks noGrp="1"/>
          </p:cNvSpPr>
          <p:nvPr>
            <p:ph type="sldNum" sz="quarter" idx="10"/>
          </p:nvPr>
        </p:nvSpPr>
        <p:spPr/>
        <p:txBody>
          <a:bodyPr/>
          <a:lstStyle/>
          <a:p>
            <a:fld id="{F9048686-18F6-EF46-8C96-D53877C34D59}" type="slidenum">
              <a:rPr lang="en-US" smtClean="0"/>
              <a:t>5</a:t>
            </a:fld>
            <a:endParaRPr lang="en-US"/>
          </a:p>
        </p:txBody>
      </p:sp>
    </p:spTree>
    <p:extLst>
      <p:ext uri="{BB962C8B-B14F-4D97-AF65-F5344CB8AC3E}">
        <p14:creationId xmlns:p14="http://schemas.microsoft.com/office/powerpoint/2010/main" val="2397269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48686-18F6-EF46-8C96-D53877C34D59}" type="slidenum">
              <a:rPr lang="en-US" smtClean="0"/>
              <a:t>6</a:t>
            </a:fld>
            <a:endParaRPr lang="en-US"/>
          </a:p>
        </p:txBody>
      </p:sp>
    </p:spTree>
    <p:extLst>
      <p:ext uri="{BB962C8B-B14F-4D97-AF65-F5344CB8AC3E}">
        <p14:creationId xmlns:p14="http://schemas.microsoft.com/office/powerpoint/2010/main" val="75945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a:t>. </a:t>
            </a:r>
            <a:r>
              <a:rPr lang="en-US" dirty="0"/>
              <a:t>With a time difference of 6 seconds vs. 90 seconds its 95% more efficient, this means we’re saving 121.8 hours yearly.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The salary of a software engineer at RBC is around $126,551 or $60/hour (2,088 </a:t>
            </a:r>
            <a:r>
              <a:rPr lang="en-US" dirty="0" err="1"/>
              <a:t>hrs</a:t>
            </a:r>
            <a:r>
              <a:rPr lang="en-US" dirty="0"/>
              <a:t> worked in a year). This means that we’re saving $7,308 yearly per engineer. If there’s at least 14 engineers who help maintain all RBC servers, that’s 100k savings yearly. Should the wait time be longer than 90 seconds, it’s extremely scalable as should it take 10 minutes, our code we’ll be savings 50k per employee vs. 7k. </a:t>
            </a:r>
          </a:p>
          <a:p>
            <a:r>
              <a:rPr lang="en-US" dirty="0"/>
              <a:t>1. We’re promoting self help by allowing users to jump right into a slack channel with engineers that are using this </a:t>
            </a:r>
            <a:r>
              <a:rPr lang="en-US" dirty="0" err="1"/>
              <a:t>api</a:t>
            </a:r>
            <a:r>
              <a:rPr lang="en-US" dirty="0"/>
              <a:t>.</a:t>
            </a:r>
          </a:p>
          <a:p>
            <a:endParaRPr lang="en-US" dirty="0"/>
          </a:p>
        </p:txBody>
      </p:sp>
      <p:sp>
        <p:nvSpPr>
          <p:cNvPr id="4" name="Slide Number Placeholder 3"/>
          <p:cNvSpPr>
            <a:spLocks noGrp="1"/>
          </p:cNvSpPr>
          <p:nvPr>
            <p:ph type="sldNum" sz="quarter" idx="10"/>
          </p:nvPr>
        </p:nvSpPr>
        <p:spPr/>
        <p:txBody>
          <a:bodyPr/>
          <a:lstStyle/>
          <a:p>
            <a:fld id="{F9048686-18F6-EF46-8C96-D53877C34D59}" type="slidenum">
              <a:rPr lang="en-US" smtClean="0"/>
              <a:t>7</a:t>
            </a:fld>
            <a:endParaRPr lang="en-US"/>
          </a:p>
        </p:txBody>
      </p:sp>
    </p:spTree>
    <p:extLst>
      <p:ext uri="{BB962C8B-B14F-4D97-AF65-F5344CB8AC3E}">
        <p14:creationId xmlns:p14="http://schemas.microsoft.com/office/powerpoint/2010/main" val="371235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048686-18F6-EF46-8C96-D53877C34D59}" type="slidenum">
              <a:rPr lang="en-US" smtClean="0"/>
              <a:t>8</a:t>
            </a:fld>
            <a:endParaRPr lang="en-US"/>
          </a:p>
        </p:txBody>
      </p:sp>
    </p:spTree>
    <p:extLst>
      <p:ext uri="{BB962C8B-B14F-4D97-AF65-F5344CB8AC3E}">
        <p14:creationId xmlns:p14="http://schemas.microsoft.com/office/powerpoint/2010/main" val="742256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Supporting complete provisioning and destruction of virtual assets</a:t>
            </a:r>
          </a:p>
          <a:p>
            <a:r>
              <a:rPr lang="en-US" dirty="0"/>
              <a:t>Complete end-to-end automation via slack </a:t>
            </a:r>
          </a:p>
          <a:p>
            <a:r>
              <a:rPr lang="en-US" dirty="0"/>
              <a:t>Reboot, shut down, patching and update functionality </a:t>
            </a:r>
          </a:p>
          <a:p>
            <a:r>
              <a:rPr lang="en-US" dirty="0"/>
              <a:t>Anything we can code, we can autonomously run on RBC servers from slack</a:t>
            </a:r>
          </a:p>
          <a:p>
            <a:endParaRPr lang="en-US" dirty="0"/>
          </a:p>
        </p:txBody>
      </p:sp>
      <p:sp>
        <p:nvSpPr>
          <p:cNvPr id="4" name="Slide Number Placeholder 3"/>
          <p:cNvSpPr>
            <a:spLocks noGrp="1"/>
          </p:cNvSpPr>
          <p:nvPr>
            <p:ph type="sldNum" sz="quarter" idx="10"/>
          </p:nvPr>
        </p:nvSpPr>
        <p:spPr/>
        <p:txBody>
          <a:bodyPr/>
          <a:lstStyle/>
          <a:p>
            <a:fld id="{F9048686-18F6-EF46-8C96-D53877C34D59}" type="slidenum">
              <a:rPr lang="en-US" smtClean="0"/>
              <a:t>9</a:t>
            </a:fld>
            <a:endParaRPr lang="en-US"/>
          </a:p>
        </p:txBody>
      </p:sp>
    </p:spTree>
    <p:extLst>
      <p:ext uri="{BB962C8B-B14F-4D97-AF65-F5344CB8AC3E}">
        <p14:creationId xmlns:p14="http://schemas.microsoft.com/office/powerpoint/2010/main" val="3266011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it’s 10 minutes, (600 seconds x 20 x 251 ) / 1200. = 840 hours, equals to 50k per employee</a:t>
            </a:r>
          </a:p>
        </p:txBody>
      </p:sp>
      <p:sp>
        <p:nvSpPr>
          <p:cNvPr id="4" name="Slide Number Placeholder 3"/>
          <p:cNvSpPr>
            <a:spLocks noGrp="1"/>
          </p:cNvSpPr>
          <p:nvPr>
            <p:ph type="sldNum" sz="quarter" idx="10"/>
          </p:nvPr>
        </p:nvSpPr>
        <p:spPr/>
        <p:txBody>
          <a:bodyPr/>
          <a:lstStyle/>
          <a:p>
            <a:fld id="{F9048686-18F6-EF46-8C96-D53877C34D59}" type="slidenum">
              <a:rPr lang="en-US" smtClean="0"/>
              <a:t>11</a:t>
            </a:fld>
            <a:endParaRPr lang="en-US"/>
          </a:p>
        </p:txBody>
      </p:sp>
    </p:spTree>
    <p:extLst>
      <p:ext uri="{BB962C8B-B14F-4D97-AF65-F5344CB8AC3E}">
        <p14:creationId xmlns:p14="http://schemas.microsoft.com/office/powerpoint/2010/main" val="2827982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6289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055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3022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1613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486564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7/30/19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8717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6472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0078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179500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7/30/19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3589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7/30/19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571292"/>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bnnbloomberg.ca/government-support-for-energy-sector-growth-urgently-needed-rbc-s-mckay-1.1159063" TargetMode="External"/><Relationship Id="rId7" Type="http://schemas.openxmlformats.org/officeDocument/2006/relationships/image" Target="../media/image3.png"/><Relationship Id="rId2" Type="http://schemas.openxmlformats.org/officeDocument/2006/relationships/hyperlink" Target="https://hr.uiowa.edu/payroll/2015-fiscal-year-payroll-calendar"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eskgram.net/explore/tags/ArbieGoesRogue" TargetMode="External"/><Relationship Id="rId4" Type="http://schemas.openxmlformats.org/officeDocument/2006/relationships/hyperlink" Target="https://www.glassdoor.com/Salary/RBC-Software-Developer-Salaries-E3358_D_KO4,22.ht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2E955C-1B42-8241-BC98-DB0C63F1C744}"/>
              </a:ext>
            </a:extLst>
          </p:cNvPr>
          <p:cNvSpPr/>
          <p:nvPr/>
        </p:nvSpPr>
        <p:spPr>
          <a:xfrm>
            <a:off x="0" y="6324600"/>
            <a:ext cx="12192000" cy="533400"/>
          </a:xfrm>
          <a:prstGeom prst="rect">
            <a:avLst/>
          </a:prstGeom>
          <a:solidFill>
            <a:srgbClr val="0051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6A7A815-1E37-3441-9F7E-43BF4BDBAD55}"/>
              </a:ext>
            </a:extLst>
          </p:cNvPr>
          <p:cNvSpPr/>
          <p:nvPr/>
        </p:nvSpPr>
        <p:spPr>
          <a:xfrm>
            <a:off x="4114800" y="6324600"/>
            <a:ext cx="3941805" cy="533400"/>
          </a:xfrm>
          <a:prstGeom prst="rect">
            <a:avLst/>
          </a:prstGeom>
          <a:solidFill>
            <a:srgbClr val="FED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7D46005-6045-8B44-8703-B7694099A5F0}"/>
              </a:ext>
            </a:extLst>
          </p:cNvPr>
          <p:cNvSpPr/>
          <p:nvPr/>
        </p:nvSpPr>
        <p:spPr>
          <a:xfrm>
            <a:off x="8056605" y="6324600"/>
            <a:ext cx="4114800" cy="533399"/>
          </a:xfrm>
          <a:prstGeom prst="rect">
            <a:avLst/>
          </a:prstGeom>
          <a:solidFill>
            <a:srgbClr val="0027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7802A3-08AB-6E48-92BF-ED482B27C194}"/>
              </a:ext>
            </a:extLst>
          </p:cNvPr>
          <p:cNvSpPr txBox="1"/>
          <p:nvPr/>
        </p:nvSpPr>
        <p:spPr>
          <a:xfrm>
            <a:off x="1371599" y="6406633"/>
            <a:ext cx="10206681" cy="369332"/>
          </a:xfrm>
          <a:prstGeom prst="rect">
            <a:avLst/>
          </a:prstGeom>
          <a:noFill/>
        </p:spPr>
        <p:txBody>
          <a:bodyPr wrap="square" rtlCol="0">
            <a:spAutoFit/>
          </a:bodyPr>
          <a:lstStyle/>
          <a:p>
            <a:r>
              <a:rPr lang="en-US" dirty="0">
                <a:solidFill>
                  <a:srgbClr val="E3F4FF"/>
                </a:solidFill>
              </a:rPr>
              <a:t>PROBLEM			</a:t>
            </a:r>
          </a:p>
        </p:txBody>
      </p:sp>
      <p:pic>
        <p:nvPicPr>
          <p:cNvPr id="9" name="Picture 8">
            <a:extLst>
              <a:ext uri="{FF2B5EF4-FFF2-40B4-BE49-F238E27FC236}">
                <a16:creationId xmlns:a16="http://schemas.microsoft.com/office/drawing/2014/main" id="{9AC306DC-6811-6045-899C-77D2EAE4A515}"/>
              </a:ext>
            </a:extLst>
          </p:cNvPr>
          <p:cNvPicPr>
            <a:picLocks noChangeAspect="1"/>
          </p:cNvPicPr>
          <p:nvPr/>
        </p:nvPicPr>
        <p:blipFill>
          <a:blip r:embed="rId2"/>
          <a:stretch>
            <a:fillRect/>
          </a:stretch>
        </p:blipFill>
        <p:spPr>
          <a:xfrm>
            <a:off x="266700" y="1204440"/>
            <a:ext cx="3848100" cy="4483100"/>
          </a:xfrm>
          <a:prstGeom prst="rect">
            <a:avLst/>
          </a:prstGeom>
        </p:spPr>
      </p:pic>
      <p:cxnSp>
        <p:nvCxnSpPr>
          <p:cNvPr id="14" name="Straight Connector 13">
            <a:extLst>
              <a:ext uri="{FF2B5EF4-FFF2-40B4-BE49-F238E27FC236}">
                <a16:creationId xmlns:a16="http://schemas.microsoft.com/office/drawing/2014/main" id="{A96305E1-05C9-784F-9BCC-B046B5C3951B}"/>
              </a:ext>
            </a:extLst>
          </p:cNvPr>
          <p:cNvCxnSpPr/>
          <p:nvPr/>
        </p:nvCxnSpPr>
        <p:spPr>
          <a:xfrm>
            <a:off x="263095" y="976184"/>
            <a:ext cx="11645214" cy="0"/>
          </a:xfrm>
          <a:prstGeom prst="line">
            <a:avLst/>
          </a:prstGeom>
        </p:spPr>
        <p:style>
          <a:lnRef idx="1">
            <a:schemeClr val="dk1"/>
          </a:lnRef>
          <a:fillRef idx="0">
            <a:schemeClr val="dk1"/>
          </a:fillRef>
          <a:effectRef idx="0">
            <a:schemeClr val="dk1"/>
          </a:effectRef>
          <a:fontRef idx="minor">
            <a:schemeClr val="tx1"/>
          </a:fontRef>
        </p:style>
      </p:cxnSp>
      <p:sp>
        <p:nvSpPr>
          <p:cNvPr id="19" name="Rounded Rectangular Callout 18">
            <a:extLst>
              <a:ext uri="{FF2B5EF4-FFF2-40B4-BE49-F238E27FC236}">
                <a16:creationId xmlns:a16="http://schemas.microsoft.com/office/drawing/2014/main" id="{414841AD-132C-F443-B83C-0C0D2422F5B2}"/>
              </a:ext>
            </a:extLst>
          </p:cNvPr>
          <p:cNvSpPr/>
          <p:nvPr/>
        </p:nvSpPr>
        <p:spPr>
          <a:xfrm>
            <a:off x="4664210" y="1751989"/>
            <a:ext cx="7344229" cy="1414943"/>
          </a:xfrm>
          <a:prstGeom prst="wedgeRoundRectCallout">
            <a:avLst>
              <a:gd name="adj1" fmla="val -72216"/>
              <a:gd name="adj2" fmla="val 67629"/>
              <a:gd name="adj3" fmla="val 16667"/>
            </a:avLst>
          </a:prstGeom>
          <a:solidFill>
            <a:srgbClr val="73B0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Gill Sans MT" panose="020B0502020104020203" pitchFamily="34" charset="77"/>
              </a:rPr>
              <a:t>“I have a lineup of clients that I am unable to serve! </a:t>
            </a:r>
          </a:p>
          <a:p>
            <a:r>
              <a:rPr lang="en-US" sz="2000" b="1" dirty="0">
                <a:solidFill>
                  <a:schemeClr val="tx1"/>
                </a:solidFill>
                <a:latin typeface="Gill Sans MT" panose="020B0502020104020203" pitchFamily="34" charset="77"/>
              </a:rPr>
              <a:t>I am wasting valuable time talking to tech support</a:t>
            </a:r>
            <a:r>
              <a:rPr lang="en-US" sz="2000" dirty="0">
                <a:solidFill>
                  <a:schemeClr val="tx1"/>
                </a:solidFill>
                <a:latin typeface="Gill Sans MT" panose="020B0502020104020203" pitchFamily="34" charset="77"/>
              </a:rPr>
              <a:t> about my branch’s servers going down”</a:t>
            </a:r>
          </a:p>
          <a:p>
            <a:pPr algn="ctr"/>
            <a:endParaRPr lang="en-US" dirty="0"/>
          </a:p>
        </p:txBody>
      </p:sp>
      <p:sp>
        <p:nvSpPr>
          <p:cNvPr id="17" name="TextBox 16">
            <a:extLst>
              <a:ext uri="{FF2B5EF4-FFF2-40B4-BE49-F238E27FC236}">
                <a16:creationId xmlns:a16="http://schemas.microsoft.com/office/drawing/2014/main" id="{927FCFEB-1190-8A43-9879-12D6964670FA}"/>
              </a:ext>
            </a:extLst>
          </p:cNvPr>
          <p:cNvSpPr txBox="1"/>
          <p:nvPr/>
        </p:nvSpPr>
        <p:spPr>
          <a:xfrm>
            <a:off x="6787823" y="1129743"/>
            <a:ext cx="1548501" cy="738664"/>
          </a:xfrm>
          <a:prstGeom prst="rect">
            <a:avLst/>
          </a:prstGeom>
          <a:noFill/>
        </p:spPr>
        <p:txBody>
          <a:bodyPr wrap="none" rtlCol="0">
            <a:spAutoFit/>
          </a:bodyPr>
          <a:lstStyle/>
          <a:p>
            <a:r>
              <a:rPr lang="en-US" sz="2400" u="sng" dirty="0">
                <a:latin typeface="Gill Sans MT" panose="020B0502020104020203" pitchFamily="34" charset="77"/>
              </a:rPr>
              <a:t>Pain point: </a:t>
            </a:r>
          </a:p>
          <a:p>
            <a:endParaRPr lang="en-US" dirty="0">
              <a:latin typeface="Gill Sans MT" panose="020B0502020104020203" pitchFamily="34" charset="77"/>
            </a:endParaRPr>
          </a:p>
        </p:txBody>
      </p:sp>
      <p:sp>
        <p:nvSpPr>
          <p:cNvPr id="20" name="TextBox 19">
            <a:extLst>
              <a:ext uri="{FF2B5EF4-FFF2-40B4-BE49-F238E27FC236}">
                <a16:creationId xmlns:a16="http://schemas.microsoft.com/office/drawing/2014/main" id="{1F1C8480-974D-634C-BE2B-92F909935C36}"/>
              </a:ext>
            </a:extLst>
          </p:cNvPr>
          <p:cNvSpPr txBox="1"/>
          <p:nvPr/>
        </p:nvSpPr>
        <p:spPr>
          <a:xfrm>
            <a:off x="6256081" y="3412823"/>
            <a:ext cx="2902269" cy="1292662"/>
          </a:xfrm>
          <a:prstGeom prst="rect">
            <a:avLst/>
          </a:prstGeom>
          <a:noFill/>
        </p:spPr>
        <p:txBody>
          <a:bodyPr wrap="none" rtlCol="0">
            <a:spAutoFit/>
          </a:bodyPr>
          <a:lstStyle/>
          <a:p>
            <a:r>
              <a:rPr lang="en-US" sz="2400" u="sng" dirty="0">
                <a:latin typeface="Gill Sans MT" panose="020B0502020104020203" pitchFamily="34" charset="77"/>
              </a:rPr>
              <a:t>VALUE STATEMENT: </a:t>
            </a:r>
          </a:p>
          <a:p>
            <a:endParaRPr lang="en-US" dirty="0">
              <a:latin typeface="Gill Sans MT" panose="020B0502020104020203" pitchFamily="34" charset="77"/>
            </a:endParaRPr>
          </a:p>
          <a:p>
            <a:endParaRPr lang="en-US" dirty="0">
              <a:latin typeface="Gill Sans MT" panose="020B0502020104020203" pitchFamily="34" charset="77"/>
            </a:endParaRPr>
          </a:p>
          <a:p>
            <a:endParaRPr lang="en-US" dirty="0">
              <a:latin typeface="Gill Sans MT" panose="020B0502020104020203" pitchFamily="34" charset="77"/>
            </a:endParaRPr>
          </a:p>
        </p:txBody>
      </p:sp>
      <p:sp>
        <p:nvSpPr>
          <p:cNvPr id="23" name="TextBox 22">
            <a:extLst>
              <a:ext uri="{FF2B5EF4-FFF2-40B4-BE49-F238E27FC236}">
                <a16:creationId xmlns:a16="http://schemas.microsoft.com/office/drawing/2014/main" id="{9A5788FB-061F-9848-A129-7BD55DF75BD6}"/>
              </a:ext>
            </a:extLst>
          </p:cNvPr>
          <p:cNvSpPr txBox="1"/>
          <p:nvPr/>
        </p:nvSpPr>
        <p:spPr>
          <a:xfrm>
            <a:off x="4664210" y="4059154"/>
            <a:ext cx="7244099" cy="707886"/>
          </a:xfrm>
          <a:prstGeom prst="rect">
            <a:avLst/>
          </a:prstGeom>
          <a:noFill/>
        </p:spPr>
        <p:txBody>
          <a:bodyPr wrap="square" rtlCol="0">
            <a:spAutoFit/>
          </a:bodyPr>
          <a:lstStyle/>
          <a:p>
            <a:r>
              <a:rPr lang="en-US" sz="2000" dirty="0"/>
              <a:t>Optimize Ryan’s business process by allowing him to directly patch 	       his servers </a:t>
            </a:r>
            <a:r>
              <a:rPr lang="en-US" sz="2000" b="1" dirty="0"/>
              <a:t>with a slack command</a:t>
            </a:r>
            <a:endParaRPr lang="en-US" sz="2000" dirty="0"/>
          </a:p>
        </p:txBody>
      </p:sp>
      <p:pic>
        <p:nvPicPr>
          <p:cNvPr id="13" name="Picture 12">
            <a:extLst>
              <a:ext uri="{FF2B5EF4-FFF2-40B4-BE49-F238E27FC236}">
                <a16:creationId xmlns:a16="http://schemas.microsoft.com/office/drawing/2014/main" id="{7610275E-F634-5B47-942D-C90D35AD5D7D}"/>
              </a:ext>
            </a:extLst>
          </p:cNvPr>
          <p:cNvPicPr>
            <a:picLocks noChangeAspect="1"/>
          </p:cNvPicPr>
          <p:nvPr/>
        </p:nvPicPr>
        <p:blipFill>
          <a:blip r:embed="rId3"/>
          <a:stretch>
            <a:fillRect/>
          </a:stretch>
        </p:blipFill>
        <p:spPr>
          <a:xfrm>
            <a:off x="11054854" y="5231680"/>
            <a:ext cx="1315453" cy="1315453"/>
          </a:xfrm>
          <a:prstGeom prst="rect">
            <a:avLst/>
          </a:prstGeom>
        </p:spPr>
      </p:pic>
      <p:grpSp>
        <p:nvGrpSpPr>
          <p:cNvPr id="16" name="Group 15">
            <a:extLst>
              <a:ext uri="{FF2B5EF4-FFF2-40B4-BE49-F238E27FC236}">
                <a16:creationId xmlns:a16="http://schemas.microsoft.com/office/drawing/2014/main" id="{49F25BCF-AE5C-F349-BB1D-59AEC28A2DCC}"/>
              </a:ext>
            </a:extLst>
          </p:cNvPr>
          <p:cNvGrpSpPr/>
          <p:nvPr/>
        </p:nvGrpSpPr>
        <p:grpSpPr>
          <a:xfrm>
            <a:off x="2530715" y="211564"/>
            <a:ext cx="7109974" cy="584775"/>
            <a:chOff x="3153425" y="319314"/>
            <a:chExt cx="5901713" cy="584775"/>
          </a:xfrm>
        </p:grpSpPr>
        <p:sp>
          <p:nvSpPr>
            <p:cNvPr id="18" name="Rounded Rectangle 17">
              <a:extLst>
                <a:ext uri="{FF2B5EF4-FFF2-40B4-BE49-F238E27FC236}">
                  <a16:creationId xmlns:a16="http://schemas.microsoft.com/office/drawing/2014/main" id="{94E13407-6173-7744-B15A-911899829A77}"/>
                </a:ext>
              </a:extLst>
            </p:cNvPr>
            <p:cNvSpPr/>
            <p:nvPr/>
          </p:nvSpPr>
          <p:spPr>
            <a:xfrm>
              <a:off x="3153425" y="321242"/>
              <a:ext cx="5901713" cy="582847"/>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Ryan Guenette ||  RBC Branch Manger</a:t>
              </a:r>
            </a:p>
          </p:txBody>
        </p:sp>
        <p:sp>
          <p:nvSpPr>
            <p:cNvPr id="21" name="TextBox 20">
              <a:extLst>
                <a:ext uri="{FF2B5EF4-FFF2-40B4-BE49-F238E27FC236}">
                  <a16:creationId xmlns:a16="http://schemas.microsoft.com/office/drawing/2014/main" id="{4BE2227D-F05A-4D47-BA35-079211EAEF3F}"/>
                </a:ext>
              </a:extLst>
            </p:cNvPr>
            <p:cNvSpPr txBox="1"/>
            <p:nvPr/>
          </p:nvSpPr>
          <p:spPr>
            <a:xfrm>
              <a:off x="3352800" y="319314"/>
              <a:ext cx="184731" cy="584775"/>
            </a:xfrm>
            <a:prstGeom prst="rect">
              <a:avLst/>
            </a:prstGeom>
            <a:noFill/>
          </p:spPr>
          <p:txBody>
            <a:bodyPr wrap="none" rtlCol="0">
              <a:spAutoFit/>
            </a:bodyPr>
            <a:lstStyle/>
            <a:p>
              <a:endParaRPr lang="en-US" sz="3200" dirty="0">
                <a:solidFill>
                  <a:schemeClr val="bg1"/>
                </a:solidFill>
              </a:endParaRPr>
            </a:p>
          </p:txBody>
        </p:sp>
      </p:grpSp>
    </p:spTree>
    <p:extLst>
      <p:ext uri="{BB962C8B-B14F-4D97-AF65-F5344CB8AC3E}">
        <p14:creationId xmlns:p14="http://schemas.microsoft.com/office/powerpoint/2010/main" val="1464859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p:cNvSpPr/>
          <p:nvPr/>
        </p:nvSpPr>
        <p:spPr>
          <a:xfrm>
            <a:off x="3306456" y="781659"/>
            <a:ext cx="5901713" cy="582847"/>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61066-6F55-1247-BC31-D9EBC383A9EB}"/>
              </a:ext>
            </a:extLst>
          </p:cNvPr>
          <p:cNvSpPr>
            <a:spLocks noGrp="1"/>
          </p:cNvSpPr>
          <p:nvPr>
            <p:ph type="title"/>
          </p:nvPr>
        </p:nvSpPr>
        <p:spPr/>
        <p:txBody>
          <a:bodyPr/>
          <a:lstStyle/>
          <a:p>
            <a:pPr algn="ctr"/>
            <a:r>
              <a:rPr lang="en-US" dirty="0">
                <a:solidFill>
                  <a:schemeClr val="bg1"/>
                </a:solidFill>
              </a:rPr>
              <a:t>Thank you!</a:t>
            </a:r>
          </a:p>
        </p:txBody>
      </p:sp>
      <p:sp>
        <p:nvSpPr>
          <p:cNvPr id="3" name="Content Placeholder 2">
            <a:extLst>
              <a:ext uri="{FF2B5EF4-FFF2-40B4-BE49-F238E27FC236}">
                <a16:creationId xmlns:a16="http://schemas.microsoft.com/office/drawing/2014/main" id="{E936863E-1AEF-DF43-9EDC-236A2564F294}"/>
              </a:ext>
            </a:extLst>
          </p:cNvPr>
          <p:cNvSpPr>
            <a:spLocks noGrp="1"/>
          </p:cNvSpPr>
          <p:nvPr>
            <p:ph idx="1"/>
          </p:nvPr>
        </p:nvSpPr>
        <p:spPr/>
        <p:txBody>
          <a:bodyPr>
            <a:normAutofit/>
          </a:bodyPr>
          <a:lstStyle/>
          <a:p>
            <a:pPr marL="0" indent="0" algn="ctr">
              <a:buNone/>
            </a:pPr>
            <a:endParaRPr lang="en-US" sz="3600" dirty="0"/>
          </a:p>
          <a:p>
            <a:pPr marL="0" indent="0" algn="ctr">
              <a:buNone/>
            </a:pPr>
            <a:r>
              <a:rPr lang="en-US" sz="3600" dirty="0"/>
              <a:t>Questions?</a:t>
            </a:r>
          </a:p>
        </p:txBody>
      </p:sp>
      <p:pic>
        <p:nvPicPr>
          <p:cNvPr id="4" name="Content Placeholder 5">
            <a:extLst>
              <a:ext uri="{FF2B5EF4-FFF2-40B4-BE49-F238E27FC236}">
                <a16:creationId xmlns:a16="http://schemas.microsoft.com/office/drawing/2014/main" id="{E3B54D43-AB50-A04F-A81E-CB47AADC472C}"/>
              </a:ext>
            </a:extLst>
          </p:cNvPr>
          <p:cNvPicPr>
            <a:picLocks noChangeAspect="1"/>
          </p:cNvPicPr>
          <p:nvPr/>
        </p:nvPicPr>
        <p:blipFill>
          <a:blip r:embed="rId2"/>
          <a:stretch>
            <a:fillRect/>
          </a:stretch>
        </p:blipFill>
        <p:spPr>
          <a:xfrm>
            <a:off x="10512" y="6312939"/>
            <a:ext cx="12181488" cy="545061"/>
          </a:xfrm>
          <a:prstGeom prst="rect">
            <a:avLst/>
          </a:prstGeom>
        </p:spPr>
      </p:pic>
      <p:pic>
        <p:nvPicPr>
          <p:cNvPr id="5" name="Picture 4">
            <a:extLst>
              <a:ext uri="{FF2B5EF4-FFF2-40B4-BE49-F238E27FC236}">
                <a16:creationId xmlns:a16="http://schemas.microsoft.com/office/drawing/2014/main" id="{975B9377-0AD4-774E-83C8-2097230748C2}"/>
              </a:ext>
            </a:extLst>
          </p:cNvPr>
          <p:cNvPicPr>
            <a:picLocks noChangeAspect="1"/>
          </p:cNvPicPr>
          <p:nvPr/>
        </p:nvPicPr>
        <p:blipFill>
          <a:blip r:embed="rId3"/>
          <a:stretch>
            <a:fillRect/>
          </a:stretch>
        </p:blipFill>
        <p:spPr>
          <a:xfrm>
            <a:off x="11054854" y="5231680"/>
            <a:ext cx="1315453" cy="1315453"/>
          </a:xfrm>
          <a:prstGeom prst="rect">
            <a:avLst/>
          </a:prstGeom>
        </p:spPr>
      </p:pic>
    </p:spTree>
    <p:extLst>
      <p:ext uri="{BB962C8B-B14F-4D97-AF65-F5344CB8AC3E}">
        <p14:creationId xmlns:p14="http://schemas.microsoft.com/office/powerpoint/2010/main" val="2599846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BEB5-07EA-CD44-B8ED-D13942A948E0}"/>
              </a:ext>
            </a:extLst>
          </p:cNvPr>
          <p:cNvSpPr>
            <a:spLocks noGrp="1"/>
          </p:cNvSpPr>
          <p:nvPr>
            <p:ph type="title"/>
          </p:nvPr>
        </p:nvSpPr>
        <p:spPr/>
        <p:txBody>
          <a:bodyPr/>
          <a:lstStyle/>
          <a:p>
            <a:endParaRPr lang="en-US" dirty="0"/>
          </a:p>
        </p:txBody>
      </p:sp>
      <p:graphicFrame>
        <p:nvGraphicFramePr>
          <p:cNvPr id="5" name="Content Placeholder 4">
            <a:extLst>
              <a:ext uri="{FF2B5EF4-FFF2-40B4-BE49-F238E27FC236}">
                <a16:creationId xmlns:a16="http://schemas.microsoft.com/office/drawing/2014/main" id="{7DB1C56D-F3DC-0D48-81D3-E9D3AEFCB61E}"/>
              </a:ext>
            </a:extLst>
          </p:cNvPr>
          <p:cNvGraphicFramePr>
            <a:graphicFrameLocks noGrp="1"/>
          </p:cNvGraphicFramePr>
          <p:nvPr>
            <p:ph idx="1"/>
            <p:extLst>
              <p:ext uri="{D42A27DB-BD31-4B8C-83A1-F6EECF244321}">
                <p14:modId xmlns:p14="http://schemas.microsoft.com/office/powerpoint/2010/main" val="343457021"/>
              </p:ext>
            </p:extLst>
          </p:nvPr>
        </p:nvGraphicFramePr>
        <p:xfrm>
          <a:off x="1450975" y="2016125"/>
          <a:ext cx="9604376" cy="2595880"/>
        </p:xfrm>
        <a:graphic>
          <a:graphicData uri="http://schemas.openxmlformats.org/drawingml/2006/table">
            <a:tbl>
              <a:tblPr firstRow="1" bandRow="1">
                <a:tableStyleId>{35758FB7-9AC5-4552-8A53-C91805E547FA}</a:tableStyleId>
              </a:tblPr>
              <a:tblGrid>
                <a:gridCol w="4802188">
                  <a:extLst>
                    <a:ext uri="{9D8B030D-6E8A-4147-A177-3AD203B41FA5}">
                      <a16:colId xmlns:a16="http://schemas.microsoft.com/office/drawing/2014/main" val="3535609262"/>
                    </a:ext>
                  </a:extLst>
                </a:gridCol>
                <a:gridCol w="4802188">
                  <a:extLst>
                    <a:ext uri="{9D8B030D-6E8A-4147-A177-3AD203B41FA5}">
                      <a16:colId xmlns:a16="http://schemas.microsoft.com/office/drawing/2014/main" val="1279818424"/>
                    </a:ext>
                  </a:extLst>
                </a:gridCol>
              </a:tblGrid>
              <a:tr h="370840">
                <a:tc>
                  <a:txBody>
                    <a:bodyPr/>
                    <a:lstStyle/>
                    <a:p>
                      <a:r>
                        <a:rPr lang="en-US" dirty="0"/>
                        <a:t>Metrics:</a:t>
                      </a:r>
                    </a:p>
                  </a:txBody>
                  <a:tcPr>
                    <a:solidFill>
                      <a:srgbClr val="0E2754"/>
                    </a:solidFill>
                  </a:tcPr>
                </a:tc>
                <a:tc>
                  <a:txBody>
                    <a:bodyPr/>
                    <a:lstStyle/>
                    <a:p>
                      <a:r>
                        <a:rPr lang="en-US" dirty="0"/>
                        <a:t>Value:</a:t>
                      </a:r>
                    </a:p>
                  </a:txBody>
                  <a:tcPr>
                    <a:solidFill>
                      <a:srgbClr val="0E2754"/>
                    </a:solidFill>
                  </a:tcPr>
                </a:tc>
                <a:extLst>
                  <a:ext uri="{0D108BD9-81ED-4DB2-BD59-A6C34878D82A}">
                    <a16:rowId xmlns:a16="http://schemas.microsoft.com/office/drawing/2014/main" val="2901050918"/>
                  </a:ext>
                </a:extLst>
              </a:tr>
              <a:tr h="370840">
                <a:tc>
                  <a:txBody>
                    <a:bodyPr/>
                    <a:lstStyle/>
                    <a:p>
                      <a:r>
                        <a:rPr lang="en-US" dirty="0"/>
                        <a:t>Average salary of software-engineer at RBC</a:t>
                      </a:r>
                    </a:p>
                  </a:txBody>
                  <a:tcPr/>
                </a:tc>
                <a:tc>
                  <a:txBody>
                    <a:bodyPr/>
                    <a:lstStyle/>
                    <a:p>
                      <a:r>
                        <a:rPr lang="en-US" dirty="0"/>
                        <a:t>$126,551</a:t>
                      </a:r>
                    </a:p>
                  </a:txBody>
                  <a:tcPr/>
                </a:tc>
                <a:extLst>
                  <a:ext uri="{0D108BD9-81ED-4DB2-BD59-A6C34878D82A}">
                    <a16:rowId xmlns:a16="http://schemas.microsoft.com/office/drawing/2014/main" val="2124914579"/>
                  </a:ext>
                </a:extLst>
              </a:tr>
              <a:tr h="370840">
                <a:tc>
                  <a:txBody>
                    <a:bodyPr/>
                    <a:lstStyle/>
                    <a:p>
                      <a:r>
                        <a:rPr lang="en-US" dirty="0"/>
                        <a:t>Hours worked in a year</a:t>
                      </a:r>
                    </a:p>
                  </a:txBody>
                  <a:tcPr/>
                </a:tc>
                <a:tc>
                  <a:txBody>
                    <a:bodyPr/>
                    <a:lstStyle/>
                    <a:p>
                      <a:r>
                        <a:rPr lang="en-US" dirty="0"/>
                        <a:t>261 x 8 = 2,088 </a:t>
                      </a:r>
                      <a:r>
                        <a:rPr lang="en-US" dirty="0" err="1"/>
                        <a:t>hrs</a:t>
                      </a:r>
                      <a:endParaRPr lang="en-US" dirty="0"/>
                    </a:p>
                  </a:txBody>
                  <a:tcPr/>
                </a:tc>
                <a:extLst>
                  <a:ext uri="{0D108BD9-81ED-4DB2-BD59-A6C34878D82A}">
                    <a16:rowId xmlns:a16="http://schemas.microsoft.com/office/drawing/2014/main" val="3533835294"/>
                  </a:ext>
                </a:extLst>
              </a:tr>
              <a:tr h="370840">
                <a:tc>
                  <a:txBody>
                    <a:bodyPr/>
                    <a:lstStyle/>
                    <a:p>
                      <a:r>
                        <a:rPr lang="en-US" dirty="0"/>
                        <a:t>Daily salary of software-engineer at RBC</a:t>
                      </a:r>
                    </a:p>
                  </a:txBody>
                  <a:tcPr/>
                </a:tc>
                <a:tc>
                  <a:txBody>
                    <a:bodyPr/>
                    <a:lstStyle/>
                    <a:p>
                      <a:r>
                        <a:rPr lang="en-US" dirty="0"/>
                        <a:t>$126,551 / 2,088 </a:t>
                      </a:r>
                      <a:r>
                        <a:rPr lang="en-US" dirty="0" err="1"/>
                        <a:t>hrs</a:t>
                      </a:r>
                      <a:r>
                        <a:rPr lang="en-US" dirty="0"/>
                        <a:t> = $60.6 per </a:t>
                      </a:r>
                      <a:r>
                        <a:rPr lang="en-US" dirty="0" err="1"/>
                        <a:t>hr</a:t>
                      </a:r>
                      <a:endParaRPr lang="en-US" dirty="0"/>
                    </a:p>
                  </a:txBody>
                  <a:tcPr/>
                </a:tc>
                <a:extLst>
                  <a:ext uri="{0D108BD9-81ED-4DB2-BD59-A6C34878D82A}">
                    <a16:rowId xmlns:a16="http://schemas.microsoft.com/office/drawing/2014/main" val="621502747"/>
                  </a:ext>
                </a:extLst>
              </a:tr>
              <a:tr h="370840">
                <a:tc>
                  <a:txBody>
                    <a:bodyPr/>
                    <a:lstStyle/>
                    <a:p>
                      <a:r>
                        <a:rPr lang="en-US" dirty="0"/>
                        <a:t>Time wasted between Ansible and </a:t>
                      </a:r>
                      <a:r>
                        <a:rPr lang="en-US" dirty="0" err="1"/>
                        <a:t>Ansi</a:t>
                      </a:r>
                      <a:r>
                        <a:rPr lang="en-US" dirty="0"/>
                        <a:t>-bot</a:t>
                      </a:r>
                    </a:p>
                  </a:txBody>
                  <a:tcPr/>
                </a:tc>
                <a:tc>
                  <a:txBody>
                    <a:bodyPr/>
                    <a:lstStyle/>
                    <a:p>
                      <a:r>
                        <a:rPr lang="en-US" dirty="0"/>
                        <a:t>130.5 </a:t>
                      </a:r>
                      <a:r>
                        <a:rPr lang="en-US" dirty="0" err="1"/>
                        <a:t>hrs</a:t>
                      </a:r>
                      <a:r>
                        <a:rPr lang="en-US" dirty="0"/>
                        <a:t>/</a:t>
                      </a:r>
                      <a:r>
                        <a:rPr lang="en-US" dirty="0" err="1"/>
                        <a:t>yr</a:t>
                      </a:r>
                      <a:r>
                        <a:rPr lang="en-US" dirty="0"/>
                        <a:t> – 8.7 </a:t>
                      </a:r>
                      <a:r>
                        <a:rPr lang="en-US" dirty="0" err="1"/>
                        <a:t>hrs</a:t>
                      </a:r>
                      <a:r>
                        <a:rPr lang="en-US" dirty="0"/>
                        <a:t>/</a:t>
                      </a:r>
                      <a:r>
                        <a:rPr lang="en-US" dirty="0" err="1"/>
                        <a:t>yr</a:t>
                      </a:r>
                      <a:r>
                        <a:rPr lang="en-US" dirty="0"/>
                        <a:t>= 121.8 </a:t>
                      </a:r>
                      <a:r>
                        <a:rPr lang="en-US" dirty="0" err="1"/>
                        <a:t>hrs</a:t>
                      </a:r>
                      <a:r>
                        <a:rPr lang="en-US" dirty="0"/>
                        <a:t>/</a:t>
                      </a:r>
                      <a:r>
                        <a:rPr lang="en-US" dirty="0" err="1"/>
                        <a:t>yr</a:t>
                      </a:r>
                      <a:endParaRPr lang="en-US" dirty="0"/>
                    </a:p>
                  </a:txBody>
                  <a:tcPr/>
                </a:tc>
                <a:extLst>
                  <a:ext uri="{0D108BD9-81ED-4DB2-BD59-A6C34878D82A}">
                    <a16:rowId xmlns:a16="http://schemas.microsoft.com/office/drawing/2014/main" val="1802737475"/>
                  </a:ext>
                </a:extLst>
              </a:tr>
              <a:tr h="370840">
                <a:tc>
                  <a:txBody>
                    <a:bodyPr/>
                    <a:lstStyle/>
                    <a:p>
                      <a:r>
                        <a:rPr lang="en-US" dirty="0"/>
                        <a:t>Money saved with </a:t>
                      </a:r>
                      <a:r>
                        <a:rPr lang="en-US" dirty="0" err="1"/>
                        <a:t>Ansi</a:t>
                      </a:r>
                      <a:r>
                        <a:rPr lang="en-US" dirty="0"/>
                        <a:t>-bot per engineer</a:t>
                      </a:r>
                    </a:p>
                  </a:txBody>
                  <a:tcPr/>
                </a:tc>
                <a:tc>
                  <a:txBody>
                    <a:bodyPr/>
                    <a:lstStyle/>
                    <a:p>
                      <a:r>
                        <a:rPr lang="en-US" dirty="0"/>
                        <a:t>$60.6 per </a:t>
                      </a:r>
                      <a:r>
                        <a:rPr lang="en-US" dirty="0" err="1"/>
                        <a:t>hr</a:t>
                      </a:r>
                      <a:r>
                        <a:rPr lang="en-US" dirty="0"/>
                        <a:t> x 121.8 </a:t>
                      </a:r>
                      <a:r>
                        <a:rPr lang="en-US" dirty="0" err="1"/>
                        <a:t>hrs</a:t>
                      </a:r>
                      <a:r>
                        <a:rPr lang="en-US" dirty="0"/>
                        <a:t>/</a:t>
                      </a:r>
                      <a:r>
                        <a:rPr lang="en-US" dirty="0" err="1"/>
                        <a:t>yr</a:t>
                      </a:r>
                      <a:r>
                        <a:rPr lang="en-US" dirty="0"/>
                        <a:t> = $7,308 per </a:t>
                      </a:r>
                      <a:r>
                        <a:rPr lang="en-US" dirty="0" err="1"/>
                        <a:t>yr</a:t>
                      </a:r>
                      <a:endParaRPr lang="en-US" dirty="0"/>
                    </a:p>
                  </a:txBody>
                  <a:tcPr/>
                </a:tc>
                <a:extLst>
                  <a:ext uri="{0D108BD9-81ED-4DB2-BD59-A6C34878D82A}">
                    <a16:rowId xmlns:a16="http://schemas.microsoft.com/office/drawing/2014/main" val="992095907"/>
                  </a:ext>
                </a:extLst>
              </a:tr>
              <a:tr h="370840">
                <a:tc>
                  <a:txBody>
                    <a:bodyPr/>
                    <a:lstStyle/>
                    <a:p>
                      <a:r>
                        <a:rPr lang="en-US" dirty="0"/>
                        <a:t>Money saved with </a:t>
                      </a:r>
                      <a:r>
                        <a:rPr lang="en-US" dirty="0" err="1"/>
                        <a:t>Ansi</a:t>
                      </a:r>
                      <a:r>
                        <a:rPr lang="en-US" dirty="0"/>
                        <a:t>-bot for team size </a:t>
                      </a:r>
                      <a:r>
                        <a:rPr lang="en-US" dirty="0" err="1"/>
                        <a:t>est</a:t>
                      </a:r>
                      <a:r>
                        <a:rPr lang="en-US" dirty="0"/>
                        <a:t> (14)</a:t>
                      </a:r>
                    </a:p>
                  </a:txBody>
                  <a:tcPr/>
                </a:tc>
                <a:tc>
                  <a:txBody>
                    <a:bodyPr/>
                    <a:lstStyle/>
                    <a:p>
                      <a:r>
                        <a:rPr lang="en-US" dirty="0"/>
                        <a:t>$7,308 per </a:t>
                      </a:r>
                      <a:r>
                        <a:rPr lang="en-US" dirty="0" err="1"/>
                        <a:t>yr</a:t>
                      </a:r>
                      <a:r>
                        <a:rPr lang="en-US" dirty="0"/>
                        <a:t> x 14 = $102,312 per year</a:t>
                      </a:r>
                    </a:p>
                  </a:txBody>
                  <a:tcPr/>
                </a:tc>
                <a:extLst>
                  <a:ext uri="{0D108BD9-81ED-4DB2-BD59-A6C34878D82A}">
                    <a16:rowId xmlns:a16="http://schemas.microsoft.com/office/drawing/2014/main" val="4288130749"/>
                  </a:ext>
                </a:extLst>
              </a:tr>
            </a:tbl>
          </a:graphicData>
        </a:graphic>
      </p:graphicFrame>
      <p:sp>
        <p:nvSpPr>
          <p:cNvPr id="6" name="Rounded Rectangle 5">
            <a:extLst>
              <a:ext uri="{FF2B5EF4-FFF2-40B4-BE49-F238E27FC236}">
                <a16:creationId xmlns:a16="http://schemas.microsoft.com/office/drawing/2014/main" id="{C1236734-6D1A-1B4E-8452-3FC4EAB8D3EF}"/>
              </a:ext>
            </a:extLst>
          </p:cNvPr>
          <p:cNvSpPr/>
          <p:nvPr/>
        </p:nvSpPr>
        <p:spPr>
          <a:xfrm>
            <a:off x="3306456" y="781659"/>
            <a:ext cx="5901713" cy="582847"/>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SAVINGS MODEL</a:t>
            </a:r>
          </a:p>
        </p:txBody>
      </p:sp>
      <p:pic>
        <p:nvPicPr>
          <p:cNvPr id="7" name="Picture 6">
            <a:extLst>
              <a:ext uri="{FF2B5EF4-FFF2-40B4-BE49-F238E27FC236}">
                <a16:creationId xmlns:a16="http://schemas.microsoft.com/office/drawing/2014/main" id="{A10E1187-3784-754C-9343-8F2AC474EC50}"/>
              </a:ext>
            </a:extLst>
          </p:cNvPr>
          <p:cNvPicPr>
            <a:picLocks noChangeAspect="1"/>
          </p:cNvPicPr>
          <p:nvPr/>
        </p:nvPicPr>
        <p:blipFill>
          <a:blip r:embed="rId3"/>
          <a:stretch>
            <a:fillRect/>
          </a:stretch>
        </p:blipFill>
        <p:spPr>
          <a:xfrm>
            <a:off x="11054854" y="5542547"/>
            <a:ext cx="1315453" cy="1315453"/>
          </a:xfrm>
          <a:prstGeom prst="rect">
            <a:avLst/>
          </a:prstGeom>
        </p:spPr>
      </p:pic>
    </p:spTree>
    <p:extLst>
      <p:ext uri="{BB962C8B-B14F-4D97-AF65-F5344CB8AC3E}">
        <p14:creationId xmlns:p14="http://schemas.microsoft.com/office/powerpoint/2010/main" val="304591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4505-63AF-A749-ACA8-656E1885CD0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58BDB1E-E75A-5448-8CB3-08830DE0CF9E}"/>
              </a:ext>
            </a:extLst>
          </p:cNvPr>
          <p:cNvSpPr>
            <a:spLocks noGrp="1"/>
          </p:cNvSpPr>
          <p:nvPr>
            <p:ph idx="1"/>
          </p:nvPr>
        </p:nvSpPr>
        <p:spPr/>
        <p:txBody>
          <a:bodyPr/>
          <a:lstStyle/>
          <a:p>
            <a:pPr marL="457200" lvl="1" indent="0">
              <a:buNone/>
            </a:pPr>
            <a:r>
              <a:rPr lang="en-US" dirty="0"/>
              <a:t>1. Work days in a year: </a:t>
            </a:r>
            <a:r>
              <a:rPr lang="en-US" dirty="0">
                <a:hlinkClick r:id="rId2"/>
              </a:rPr>
              <a:t>https://hr.uiowa.edu/payroll/2015-fiscal-year-payroll-calendar</a:t>
            </a:r>
            <a:r>
              <a:rPr lang="en-US" dirty="0"/>
              <a:t> </a:t>
            </a:r>
          </a:p>
          <a:p>
            <a:pPr marL="457200" lvl="1" indent="0">
              <a:buNone/>
            </a:pPr>
            <a:r>
              <a:rPr lang="en-US" dirty="0"/>
              <a:t>2. Dave </a:t>
            </a:r>
            <a:r>
              <a:rPr lang="en-US" dirty="0" err="1"/>
              <a:t>Mckay</a:t>
            </a:r>
            <a:r>
              <a:rPr lang="en-US" dirty="0"/>
              <a:t>: </a:t>
            </a:r>
            <a:r>
              <a:rPr lang="en-US" dirty="0">
                <a:hlinkClick r:id="rId3"/>
              </a:rPr>
              <a:t>http://www.bnnbloomberg.ca/government-support-for-energy-sector-growth-urgently-needed-rbc-s-mckay-1.1159063</a:t>
            </a:r>
            <a:endParaRPr lang="en-US" dirty="0"/>
          </a:p>
          <a:p>
            <a:pPr marL="457200" lvl="1" indent="0">
              <a:buNone/>
            </a:pPr>
            <a:r>
              <a:rPr lang="en-US" dirty="0"/>
              <a:t>3. RBC Software Engineer Salary: </a:t>
            </a:r>
            <a:r>
              <a:rPr lang="en-US" dirty="0">
                <a:hlinkClick r:id="rId4"/>
              </a:rPr>
              <a:t>https://www.glassdoor.com/Salary/RBC-Software-Developer-Salaries-E3358_D_KO4,22.htm</a:t>
            </a:r>
            <a:endParaRPr lang="en-US" dirty="0"/>
          </a:p>
          <a:p>
            <a:pPr marL="457200" lvl="1" indent="0">
              <a:buNone/>
            </a:pPr>
            <a:r>
              <a:rPr lang="en-US" dirty="0"/>
              <a:t>4. </a:t>
            </a:r>
            <a:r>
              <a:rPr lang="en-US" dirty="0" err="1"/>
              <a:t>Arbie</a:t>
            </a:r>
            <a:r>
              <a:rPr lang="en-US" dirty="0"/>
              <a:t>: </a:t>
            </a:r>
            <a:r>
              <a:rPr lang="en-US" dirty="0">
                <a:hlinkClick r:id="rId5"/>
              </a:rPr>
              <a:t>https://deskgram.net/explore/tags/ArbieGoesRogue</a:t>
            </a:r>
            <a:endParaRPr lang="en-US" dirty="0"/>
          </a:p>
          <a:p>
            <a:pPr marL="457200" lvl="1" indent="0">
              <a:buNone/>
            </a:pPr>
            <a:endParaRPr lang="en-US" dirty="0"/>
          </a:p>
          <a:p>
            <a:pPr lvl="1"/>
            <a:endParaRPr lang="en-US" dirty="0"/>
          </a:p>
          <a:p>
            <a:pPr lvl="1"/>
            <a:endParaRPr lang="en-US" dirty="0"/>
          </a:p>
        </p:txBody>
      </p:sp>
      <p:pic>
        <p:nvPicPr>
          <p:cNvPr id="4" name="Content Placeholder 5">
            <a:extLst>
              <a:ext uri="{FF2B5EF4-FFF2-40B4-BE49-F238E27FC236}">
                <a16:creationId xmlns:a16="http://schemas.microsoft.com/office/drawing/2014/main" id="{D4F5D567-2BF8-854B-92B8-2BE8D41E89DD}"/>
              </a:ext>
            </a:extLst>
          </p:cNvPr>
          <p:cNvPicPr>
            <a:picLocks noChangeAspect="1"/>
          </p:cNvPicPr>
          <p:nvPr/>
        </p:nvPicPr>
        <p:blipFill>
          <a:blip r:embed="rId6"/>
          <a:stretch>
            <a:fillRect/>
          </a:stretch>
        </p:blipFill>
        <p:spPr>
          <a:xfrm>
            <a:off x="10512" y="6312939"/>
            <a:ext cx="12181488" cy="545061"/>
          </a:xfrm>
          <a:prstGeom prst="rect">
            <a:avLst/>
          </a:prstGeom>
        </p:spPr>
      </p:pic>
      <p:pic>
        <p:nvPicPr>
          <p:cNvPr id="5" name="Picture 4">
            <a:extLst>
              <a:ext uri="{FF2B5EF4-FFF2-40B4-BE49-F238E27FC236}">
                <a16:creationId xmlns:a16="http://schemas.microsoft.com/office/drawing/2014/main" id="{CDAE0C00-66E2-3E4F-9993-396A463E3EA3}"/>
              </a:ext>
            </a:extLst>
          </p:cNvPr>
          <p:cNvPicPr>
            <a:picLocks noChangeAspect="1"/>
          </p:cNvPicPr>
          <p:nvPr/>
        </p:nvPicPr>
        <p:blipFill>
          <a:blip r:embed="rId7"/>
          <a:stretch>
            <a:fillRect/>
          </a:stretch>
        </p:blipFill>
        <p:spPr>
          <a:xfrm>
            <a:off x="11054854" y="5231680"/>
            <a:ext cx="1315453" cy="1315453"/>
          </a:xfrm>
          <a:prstGeom prst="rect">
            <a:avLst/>
          </a:prstGeom>
        </p:spPr>
      </p:pic>
      <p:sp>
        <p:nvSpPr>
          <p:cNvPr id="7" name="Rounded Rectangle 6">
            <a:extLst>
              <a:ext uri="{FF2B5EF4-FFF2-40B4-BE49-F238E27FC236}">
                <a16:creationId xmlns:a16="http://schemas.microsoft.com/office/drawing/2014/main" id="{3A86123C-CE98-F345-9CBE-8CE59C2F9DC1}"/>
              </a:ext>
            </a:extLst>
          </p:cNvPr>
          <p:cNvSpPr/>
          <p:nvPr/>
        </p:nvSpPr>
        <p:spPr>
          <a:xfrm>
            <a:off x="3306456" y="781659"/>
            <a:ext cx="5901713" cy="582847"/>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BIBLIOGRAPHY</a:t>
            </a:r>
          </a:p>
        </p:txBody>
      </p:sp>
    </p:spTree>
    <p:extLst>
      <p:ext uri="{BB962C8B-B14F-4D97-AF65-F5344CB8AC3E}">
        <p14:creationId xmlns:p14="http://schemas.microsoft.com/office/powerpoint/2010/main" val="133146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404C1-0FC8-FF4A-8951-62FE202F3FD4}"/>
              </a:ext>
            </a:extLst>
          </p:cNvPr>
          <p:cNvSpPr/>
          <p:nvPr/>
        </p:nvSpPr>
        <p:spPr>
          <a:xfrm>
            <a:off x="0" y="6324600"/>
            <a:ext cx="12192000" cy="533400"/>
          </a:xfrm>
          <a:prstGeom prst="rect">
            <a:avLst/>
          </a:prstGeom>
          <a:solidFill>
            <a:srgbClr val="0051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147FF73-81C1-434D-90F2-13E3FFAE4C9F}"/>
              </a:ext>
            </a:extLst>
          </p:cNvPr>
          <p:cNvSpPr/>
          <p:nvPr/>
        </p:nvSpPr>
        <p:spPr>
          <a:xfrm>
            <a:off x="4114800" y="6324600"/>
            <a:ext cx="3941805" cy="533400"/>
          </a:xfrm>
          <a:prstGeom prst="rect">
            <a:avLst/>
          </a:prstGeom>
          <a:solidFill>
            <a:srgbClr val="FED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CF70B0-2B2A-D34E-8DF4-28D437D32411}"/>
              </a:ext>
            </a:extLst>
          </p:cNvPr>
          <p:cNvSpPr/>
          <p:nvPr/>
        </p:nvSpPr>
        <p:spPr>
          <a:xfrm>
            <a:off x="8056605" y="6324600"/>
            <a:ext cx="4114800" cy="533399"/>
          </a:xfrm>
          <a:prstGeom prst="rect">
            <a:avLst/>
          </a:prstGeom>
          <a:solidFill>
            <a:srgbClr val="0027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D2849C-D70D-F049-8B28-094E216B50D2}"/>
              </a:ext>
            </a:extLst>
          </p:cNvPr>
          <p:cNvSpPr txBox="1"/>
          <p:nvPr/>
        </p:nvSpPr>
        <p:spPr>
          <a:xfrm>
            <a:off x="1371599" y="6406633"/>
            <a:ext cx="10206681" cy="369332"/>
          </a:xfrm>
          <a:prstGeom prst="rect">
            <a:avLst/>
          </a:prstGeom>
          <a:noFill/>
        </p:spPr>
        <p:txBody>
          <a:bodyPr wrap="square" rtlCol="0">
            <a:spAutoFit/>
          </a:bodyPr>
          <a:lstStyle/>
          <a:p>
            <a:r>
              <a:rPr lang="en-US" dirty="0">
                <a:solidFill>
                  <a:srgbClr val="E3F4FF"/>
                </a:solidFill>
              </a:rPr>
              <a:t>PROBLEM			</a:t>
            </a:r>
          </a:p>
        </p:txBody>
      </p:sp>
      <p:pic>
        <p:nvPicPr>
          <p:cNvPr id="12" name="Picture 11">
            <a:extLst>
              <a:ext uri="{FF2B5EF4-FFF2-40B4-BE49-F238E27FC236}">
                <a16:creationId xmlns:a16="http://schemas.microsoft.com/office/drawing/2014/main" id="{DD9304AA-BD75-B34E-A737-38E772C282E2}"/>
              </a:ext>
            </a:extLst>
          </p:cNvPr>
          <p:cNvPicPr>
            <a:picLocks noChangeAspect="1"/>
          </p:cNvPicPr>
          <p:nvPr/>
        </p:nvPicPr>
        <p:blipFill>
          <a:blip r:embed="rId3"/>
          <a:stretch>
            <a:fillRect/>
          </a:stretch>
        </p:blipFill>
        <p:spPr>
          <a:xfrm>
            <a:off x="2083605" y="1182389"/>
            <a:ext cx="7845878" cy="4820961"/>
          </a:xfrm>
          <a:prstGeom prst="rect">
            <a:avLst/>
          </a:prstGeom>
        </p:spPr>
      </p:pic>
      <p:grpSp>
        <p:nvGrpSpPr>
          <p:cNvPr id="11" name="Group 10">
            <a:extLst>
              <a:ext uri="{FF2B5EF4-FFF2-40B4-BE49-F238E27FC236}">
                <a16:creationId xmlns:a16="http://schemas.microsoft.com/office/drawing/2014/main" id="{C8432640-0F0E-984C-B623-424DDC8DFE99}"/>
              </a:ext>
            </a:extLst>
          </p:cNvPr>
          <p:cNvGrpSpPr/>
          <p:nvPr/>
        </p:nvGrpSpPr>
        <p:grpSpPr>
          <a:xfrm>
            <a:off x="3134845" y="449228"/>
            <a:ext cx="5901713" cy="613327"/>
            <a:chOff x="3153425" y="290762"/>
            <a:chExt cx="5901713" cy="613327"/>
          </a:xfrm>
        </p:grpSpPr>
        <p:sp>
          <p:nvSpPr>
            <p:cNvPr id="13" name="Rounded Rectangle 12">
              <a:extLst>
                <a:ext uri="{FF2B5EF4-FFF2-40B4-BE49-F238E27FC236}">
                  <a16:creationId xmlns:a16="http://schemas.microsoft.com/office/drawing/2014/main" id="{ABC0A472-3F3E-E74E-B657-EE03D28EFF3A}"/>
                </a:ext>
              </a:extLst>
            </p:cNvPr>
            <p:cNvSpPr/>
            <p:nvPr/>
          </p:nvSpPr>
          <p:spPr>
            <a:xfrm>
              <a:off x="3153425" y="290762"/>
              <a:ext cx="5901713" cy="582847"/>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Business Process Flow Diagram</a:t>
              </a:r>
            </a:p>
          </p:txBody>
        </p:sp>
        <p:sp>
          <p:nvSpPr>
            <p:cNvPr id="14" name="TextBox 13">
              <a:extLst>
                <a:ext uri="{FF2B5EF4-FFF2-40B4-BE49-F238E27FC236}">
                  <a16:creationId xmlns:a16="http://schemas.microsoft.com/office/drawing/2014/main" id="{AA6827C8-C62D-EA44-B876-29CBF59DD18B}"/>
                </a:ext>
              </a:extLst>
            </p:cNvPr>
            <p:cNvSpPr txBox="1"/>
            <p:nvPr/>
          </p:nvSpPr>
          <p:spPr>
            <a:xfrm>
              <a:off x="3352800" y="319314"/>
              <a:ext cx="184731" cy="584775"/>
            </a:xfrm>
            <a:prstGeom prst="rect">
              <a:avLst/>
            </a:prstGeom>
            <a:noFill/>
          </p:spPr>
          <p:txBody>
            <a:bodyPr wrap="none" rtlCol="0">
              <a:spAutoFit/>
            </a:bodyPr>
            <a:lstStyle/>
            <a:p>
              <a:endParaRPr lang="en-US" sz="3200" dirty="0">
                <a:solidFill>
                  <a:schemeClr val="bg1"/>
                </a:solidFill>
              </a:endParaRPr>
            </a:p>
          </p:txBody>
        </p:sp>
      </p:grpSp>
      <p:pic>
        <p:nvPicPr>
          <p:cNvPr id="10" name="Picture 9">
            <a:extLst>
              <a:ext uri="{FF2B5EF4-FFF2-40B4-BE49-F238E27FC236}">
                <a16:creationId xmlns:a16="http://schemas.microsoft.com/office/drawing/2014/main" id="{8CCF638D-8E95-634B-B79B-608418EB6F88}"/>
              </a:ext>
            </a:extLst>
          </p:cNvPr>
          <p:cNvPicPr>
            <a:picLocks noChangeAspect="1"/>
          </p:cNvPicPr>
          <p:nvPr/>
        </p:nvPicPr>
        <p:blipFill>
          <a:blip r:embed="rId4"/>
          <a:stretch>
            <a:fillRect/>
          </a:stretch>
        </p:blipFill>
        <p:spPr>
          <a:xfrm>
            <a:off x="11054854" y="5231680"/>
            <a:ext cx="1315453" cy="1315453"/>
          </a:xfrm>
          <a:prstGeom prst="rect">
            <a:avLst/>
          </a:prstGeom>
        </p:spPr>
      </p:pic>
    </p:spTree>
    <p:extLst>
      <p:ext uri="{BB962C8B-B14F-4D97-AF65-F5344CB8AC3E}">
        <p14:creationId xmlns:p14="http://schemas.microsoft.com/office/powerpoint/2010/main" val="3911174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404C1-0FC8-FF4A-8951-62FE202F3FD4}"/>
              </a:ext>
            </a:extLst>
          </p:cNvPr>
          <p:cNvSpPr/>
          <p:nvPr/>
        </p:nvSpPr>
        <p:spPr>
          <a:xfrm>
            <a:off x="0" y="6324600"/>
            <a:ext cx="12192000" cy="533400"/>
          </a:xfrm>
          <a:prstGeom prst="rect">
            <a:avLst/>
          </a:prstGeom>
          <a:solidFill>
            <a:srgbClr val="0051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147FF73-81C1-434D-90F2-13E3FFAE4C9F}"/>
              </a:ext>
            </a:extLst>
          </p:cNvPr>
          <p:cNvSpPr/>
          <p:nvPr/>
        </p:nvSpPr>
        <p:spPr>
          <a:xfrm>
            <a:off x="4114800" y="6324600"/>
            <a:ext cx="3941805" cy="533400"/>
          </a:xfrm>
          <a:prstGeom prst="rect">
            <a:avLst/>
          </a:prstGeom>
          <a:solidFill>
            <a:srgbClr val="FED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CF70B0-2B2A-D34E-8DF4-28D437D32411}"/>
              </a:ext>
            </a:extLst>
          </p:cNvPr>
          <p:cNvSpPr/>
          <p:nvPr/>
        </p:nvSpPr>
        <p:spPr>
          <a:xfrm>
            <a:off x="8056605" y="6324600"/>
            <a:ext cx="4114800" cy="533399"/>
          </a:xfrm>
          <a:prstGeom prst="rect">
            <a:avLst/>
          </a:prstGeom>
          <a:solidFill>
            <a:srgbClr val="0027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D2849C-D70D-F049-8B28-094E216B50D2}"/>
              </a:ext>
            </a:extLst>
          </p:cNvPr>
          <p:cNvSpPr txBox="1"/>
          <p:nvPr/>
        </p:nvSpPr>
        <p:spPr>
          <a:xfrm>
            <a:off x="1371599" y="6406633"/>
            <a:ext cx="10206681" cy="369332"/>
          </a:xfrm>
          <a:prstGeom prst="rect">
            <a:avLst/>
          </a:prstGeom>
          <a:noFill/>
        </p:spPr>
        <p:txBody>
          <a:bodyPr wrap="square" rtlCol="0">
            <a:spAutoFit/>
          </a:bodyPr>
          <a:lstStyle/>
          <a:p>
            <a:r>
              <a:rPr lang="en-US" dirty="0">
                <a:solidFill>
                  <a:srgbClr val="E3F4FF"/>
                </a:solidFill>
              </a:rPr>
              <a:t>PROBLEM			</a:t>
            </a:r>
          </a:p>
        </p:txBody>
      </p:sp>
      <p:pic>
        <p:nvPicPr>
          <p:cNvPr id="12" name="Picture 11">
            <a:extLst>
              <a:ext uri="{FF2B5EF4-FFF2-40B4-BE49-F238E27FC236}">
                <a16:creationId xmlns:a16="http://schemas.microsoft.com/office/drawing/2014/main" id="{DD9304AA-BD75-B34E-A737-38E772C282E2}"/>
              </a:ext>
            </a:extLst>
          </p:cNvPr>
          <p:cNvPicPr>
            <a:picLocks noChangeAspect="1"/>
          </p:cNvPicPr>
          <p:nvPr/>
        </p:nvPicPr>
        <p:blipFill>
          <a:blip r:embed="rId2"/>
          <a:stretch>
            <a:fillRect/>
          </a:stretch>
        </p:blipFill>
        <p:spPr>
          <a:xfrm>
            <a:off x="2105144" y="1177321"/>
            <a:ext cx="7845878" cy="4820961"/>
          </a:xfrm>
          <a:prstGeom prst="rect">
            <a:avLst/>
          </a:prstGeom>
        </p:spPr>
      </p:pic>
      <p:sp>
        <p:nvSpPr>
          <p:cNvPr id="2" name="Multiply 1">
            <a:extLst>
              <a:ext uri="{FF2B5EF4-FFF2-40B4-BE49-F238E27FC236}">
                <a16:creationId xmlns:a16="http://schemas.microsoft.com/office/drawing/2014/main" id="{C4D3A330-AB11-C04C-BE23-BE2C8D3EAF85}"/>
              </a:ext>
            </a:extLst>
          </p:cNvPr>
          <p:cNvSpPr/>
          <p:nvPr/>
        </p:nvSpPr>
        <p:spPr>
          <a:xfrm>
            <a:off x="3526422" y="2583799"/>
            <a:ext cx="5003321" cy="3045124"/>
          </a:xfrm>
          <a:prstGeom prst="mathMultiply">
            <a:avLst/>
          </a:prstGeom>
          <a:solidFill>
            <a:srgbClr val="9B30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A60C539-300F-6F48-AE61-4724D26F12EB}"/>
              </a:ext>
            </a:extLst>
          </p:cNvPr>
          <p:cNvSpPr txBox="1"/>
          <p:nvPr/>
        </p:nvSpPr>
        <p:spPr>
          <a:xfrm>
            <a:off x="3717713" y="1478850"/>
            <a:ext cx="4756574" cy="369332"/>
          </a:xfrm>
          <a:prstGeom prst="rect">
            <a:avLst/>
          </a:prstGeom>
          <a:noFill/>
        </p:spPr>
        <p:txBody>
          <a:bodyPr wrap="square" rtlCol="0">
            <a:spAutoFit/>
          </a:bodyPr>
          <a:lstStyle/>
          <a:p>
            <a:r>
              <a:rPr lang="en-US" dirty="0">
                <a:solidFill>
                  <a:srgbClr val="9B301B"/>
                </a:solidFill>
              </a:rPr>
              <a:t>Ryan patches his server with a slack command</a:t>
            </a:r>
          </a:p>
        </p:txBody>
      </p:sp>
      <p:sp>
        <p:nvSpPr>
          <p:cNvPr id="23" name="Right Arrow 22">
            <a:extLst>
              <a:ext uri="{FF2B5EF4-FFF2-40B4-BE49-F238E27FC236}">
                <a16:creationId xmlns:a16="http://schemas.microsoft.com/office/drawing/2014/main" id="{0093777C-96E5-7F4B-9832-BD4FC3652A9B}"/>
              </a:ext>
            </a:extLst>
          </p:cNvPr>
          <p:cNvSpPr/>
          <p:nvPr/>
        </p:nvSpPr>
        <p:spPr>
          <a:xfrm>
            <a:off x="5178287" y="1997765"/>
            <a:ext cx="1431235" cy="159026"/>
          </a:xfrm>
          <a:prstGeom prst="rightArrow">
            <a:avLst/>
          </a:prstGeom>
          <a:solidFill>
            <a:srgbClr val="9B30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DD35466-3162-434C-B1F4-A609A4D30D10}"/>
              </a:ext>
            </a:extLst>
          </p:cNvPr>
          <p:cNvGrpSpPr/>
          <p:nvPr/>
        </p:nvGrpSpPr>
        <p:grpSpPr>
          <a:xfrm>
            <a:off x="3145143" y="441704"/>
            <a:ext cx="5901713" cy="584775"/>
            <a:chOff x="3153425" y="319314"/>
            <a:chExt cx="5901713" cy="584775"/>
          </a:xfrm>
        </p:grpSpPr>
        <p:sp>
          <p:nvSpPr>
            <p:cNvPr id="13" name="Rounded Rectangle 12">
              <a:extLst>
                <a:ext uri="{FF2B5EF4-FFF2-40B4-BE49-F238E27FC236}">
                  <a16:creationId xmlns:a16="http://schemas.microsoft.com/office/drawing/2014/main" id="{6052F4D7-2FC1-3240-8F91-150E962E30AA}"/>
                </a:ext>
              </a:extLst>
            </p:cNvPr>
            <p:cNvSpPr/>
            <p:nvPr/>
          </p:nvSpPr>
          <p:spPr>
            <a:xfrm>
              <a:off x="3153425" y="321242"/>
              <a:ext cx="5901713" cy="582847"/>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Business Process Flow Diagram</a:t>
              </a:r>
            </a:p>
          </p:txBody>
        </p:sp>
        <p:sp>
          <p:nvSpPr>
            <p:cNvPr id="9" name="TextBox 8">
              <a:extLst>
                <a:ext uri="{FF2B5EF4-FFF2-40B4-BE49-F238E27FC236}">
                  <a16:creationId xmlns:a16="http://schemas.microsoft.com/office/drawing/2014/main" id="{D4AF7E01-1E4E-334A-97D3-F10C5FF43897}"/>
                </a:ext>
              </a:extLst>
            </p:cNvPr>
            <p:cNvSpPr txBox="1"/>
            <p:nvPr/>
          </p:nvSpPr>
          <p:spPr>
            <a:xfrm>
              <a:off x="3352800" y="319314"/>
              <a:ext cx="184731" cy="584775"/>
            </a:xfrm>
            <a:prstGeom prst="rect">
              <a:avLst/>
            </a:prstGeom>
            <a:noFill/>
          </p:spPr>
          <p:txBody>
            <a:bodyPr wrap="none" rtlCol="0">
              <a:spAutoFit/>
            </a:bodyPr>
            <a:lstStyle/>
            <a:p>
              <a:endParaRPr lang="en-US" sz="3200" dirty="0">
                <a:solidFill>
                  <a:schemeClr val="bg1"/>
                </a:solidFill>
              </a:endParaRPr>
            </a:p>
          </p:txBody>
        </p:sp>
      </p:grpSp>
      <p:pic>
        <p:nvPicPr>
          <p:cNvPr id="15" name="Picture 14">
            <a:extLst>
              <a:ext uri="{FF2B5EF4-FFF2-40B4-BE49-F238E27FC236}">
                <a16:creationId xmlns:a16="http://schemas.microsoft.com/office/drawing/2014/main" id="{AE92D919-1EA8-3C46-8D6E-1E09D413D31D}"/>
              </a:ext>
            </a:extLst>
          </p:cNvPr>
          <p:cNvPicPr>
            <a:picLocks noChangeAspect="1"/>
          </p:cNvPicPr>
          <p:nvPr/>
        </p:nvPicPr>
        <p:blipFill>
          <a:blip r:embed="rId3"/>
          <a:stretch>
            <a:fillRect/>
          </a:stretch>
        </p:blipFill>
        <p:spPr>
          <a:xfrm>
            <a:off x="11054854" y="5231680"/>
            <a:ext cx="1315453" cy="1315453"/>
          </a:xfrm>
          <a:prstGeom prst="rect">
            <a:avLst/>
          </a:prstGeom>
        </p:spPr>
      </p:pic>
    </p:spTree>
    <p:extLst>
      <p:ext uri="{BB962C8B-B14F-4D97-AF65-F5344CB8AC3E}">
        <p14:creationId xmlns:p14="http://schemas.microsoft.com/office/powerpoint/2010/main" val="2177719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ounded Rectangle 4"/>
          <p:cNvSpPr/>
          <p:nvPr/>
        </p:nvSpPr>
        <p:spPr>
          <a:xfrm>
            <a:off x="2217680" y="2312277"/>
            <a:ext cx="4288221" cy="1176887"/>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5517AE-3CE7-074F-8B55-2C1087707D8A}"/>
              </a:ext>
            </a:extLst>
          </p:cNvPr>
          <p:cNvSpPr>
            <a:spLocks noGrp="1"/>
          </p:cNvSpPr>
          <p:nvPr>
            <p:ph type="ctrTitle"/>
          </p:nvPr>
        </p:nvSpPr>
        <p:spPr/>
        <p:txBody>
          <a:bodyPr/>
          <a:lstStyle/>
          <a:p>
            <a:r>
              <a:rPr lang="en-US" u="sng" dirty="0" err="1">
                <a:solidFill>
                  <a:schemeClr val="bg1"/>
                </a:solidFill>
              </a:rPr>
              <a:t>Ansi</a:t>
            </a:r>
            <a:r>
              <a:rPr lang="en-US" u="sng" dirty="0">
                <a:solidFill>
                  <a:schemeClr val="bg1"/>
                </a:solidFill>
              </a:rPr>
              <a:t>-bot</a:t>
            </a:r>
          </a:p>
        </p:txBody>
      </p:sp>
      <p:sp>
        <p:nvSpPr>
          <p:cNvPr id="3" name="Subtitle 2">
            <a:extLst>
              <a:ext uri="{FF2B5EF4-FFF2-40B4-BE49-F238E27FC236}">
                <a16:creationId xmlns:a16="http://schemas.microsoft.com/office/drawing/2014/main" id="{8BBBBE10-1BE7-DB41-974A-8816B7FB2999}"/>
              </a:ext>
            </a:extLst>
          </p:cNvPr>
          <p:cNvSpPr>
            <a:spLocks noGrp="1"/>
          </p:cNvSpPr>
          <p:nvPr>
            <p:ph type="subTitle" idx="1"/>
          </p:nvPr>
        </p:nvSpPr>
        <p:spPr>
          <a:xfrm>
            <a:off x="2228594" y="3657324"/>
            <a:ext cx="8637072" cy="977621"/>
          </a:xfrm>
        </p:spPr>
        <p:txBody>
          <a:bodyPr>
            <a:normAutofit/>
          </a:bodyPr>
          <a:lstStyle/>
          <a:p>
            <a:r>
              <a:rPr lang="en-US" b="1" dirty="0"/>
              <a:t>Team 10</a:t>
            </a:r>
            <a:r>
              <a:rPr lang="en-US" dirty="0"/>
              <a:t>: George Xu, Kristina NIEVERA, Zack Norman, Kaitlin English, Fraser Stevenson</a:t>
            </a:r>
          </a:p>
        </p:txBody>
      </p:sp>
      <p:pic>
        <p:nvPicPr>
          <p:cNvPr id="4" name="Picture 3">
            <a:extLst>
              <a:ext uri="{FF2B5EF4-FFF2-40B4-BE49-F238E27FC236}">
                <a16:creationId xmlns:a16="http://schemas.microsoft.com/office/drawing/2014/main" id="{5D072D0B-4514-5B45-B1D4-44CE4AE557B8}"/>
              </a:ext>
            </a:extLst>
          </p:cNvPr>
          <p:cNvPicPr>
            <a:picLocks noChangeAspect="1"/>
          </p:cNvPicPr>
          <p:nvPr/>
        </p:nvPicPr>
        <p:blipFill>
          <a:blip r:embed="rId3"/>
          <a:stretch>
            <a:fillRect/>
          </a:stretch>
        </p:blipFill>
        <p:spPr>
          <a:xfrm>
            <a:off x="11054852" y="5542547"/>
            <a:ext cx="1315453" cy="1315453"/>
          </a:xfrm>
          <a:prstGeom prst="rect">
            <a:avLst/>
          </a:prstGeom>
        </p:spPr>
      </p:pic>
    </p:spTree>
    <p:extLst>
      <p:ext uri="{BB962C8B-B14F-4D97-AF65-F5344CB8AC3E}">
        <p14:creationId xmlns:p14="http://schemas.microsoft.com/office/powerpoint/2010/main" val="3733985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ounded Rectangle 6"/>
          <p:cNvSpPr/>
          <p:nvPr/>
        </p:nvSpPr>
        <p:spPr>
          <a:xfrm>
            <a:off x="3306456" y="774039"/>
            <a:ext cx="5901713" cy="582847"/>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5DCC3-B43D-E448-B444-55FCE0B4796F}"/>
              </a:ext>
            </a:extLst>
          </p:cNvPr>
          <p:cNvSpPr>
            <a:spLocks noGrp="1"/>
          </p:cNvSpPr>
          <p:nvPr>
            <p:ph type="title"/>
          </p:nvPr>
        </p:nvSpPr>
        <p:spPr/>
        <p:txBody>
          <a:bodyPr/>
          <a:lstStyle/>
          <a:p>
            <a:pPr algn="ctr"/>
            <a:r>
              <a:rPr lang="en-US" dirty="0">
                <a:solidFill>
                  <a:schemeClr val="bg1"/>
                </a:solidFill>
              </a:rPr>
              <a:t>The problem…</a:t>
            </a:r>
          </a:p>
        </p:txBody>
      </p:sp>
      <p:sp>
        <p:nvSpPr>
          <p:cNvPr id="3" name="Content Placeholder 2">
            <a:extLst>
              <a:ext uri="{FF2B5EF4-FFF2-40B4-BE49-F238E27FC236}">
                <a16:creationId xmlns:a16="http://schemas.microsoft.com/office/drawing/2014/main" id="{2822DFB2-A461-1448-95C1-8B155A68DE69}"/>
              </a:ext>
            </a:extLst>
          </p:cNvPr>
          <p:cNvSpPr>
            <a:spLocks noGrp="1"/>
          </p:cNvSpPr>
          <p:nvPr>
            <p:ph idx="1"/>
          </p:nvPr>
        </p:nvSpPr>
        <p:spPr/>
        <p:txBody>
          <a:bodyPr>
            <a:normAutofit lnSpcReduction="10000"/>
          </a:bodyPr>
          <a:lstStyle/>
          <a:p>
            <a:r>
              <a:rPr lang="en-US" dirty="0"/>
              <a:t>Current RBC server live troubleshooting can take more than a minute and a half (</a:t>
            </a:r>
            <a:r>
              <a:rPr lang="en-US" b="1" dirty="0"/>
              <a:t>90</a:t>
            </a:r>
            <a:r>
              <a:rPr lang="en-US" dirty="0"/>
              <a:t> </a:t>
            </a:r>
            <a:r>
              <a:rPr lang="en-US" b="1" dirty="0"/>
              <a:t>seconds</a:t>
            </a:r>
            <a:r>
              <a:rPr lang="en-US" dirty="0"/>
              <a:t>)</a:t>
            </a:r>
          </a:p>
          <a:p>
            <a:endParaRPr lang="en-US" b="1" dirty="0"/>
          </a:p>
          <a:p>
            <a:endParaRPr lang="en-US" b="1" dirty="0"/>
          </a:p>
          <a:p>
            <a:endParaRPr lang="en-US" b="1" dirty="0"/>
          </a:p>
          <a:p>
            <a:r>
              <a:rPr lang="en-US" dirty="0"/>
              <a:t>Imagine 20 issues per day:</a:t>
            </a:r>
          </a:p>
          <a:p>
            <a:pPr lvl="1"/>
            <a:r>
              <a:rPr lang="en-US" dirty="0"/>
              <a:t>20x90s = 1,800 seconds each day,</a:t>
            </a:r>
          </a:p>
          <a:p>
            <a:pPr lvl="1"/>
            <a:r>
              <a:rPr lang="en-US" b="1" dirty="0"/>
              <a:t>130.5 hours lost yearly </a:t>
            </a:r>
            <a:r>
              <a:rPr lang="en-US" dirty="0"/>
              <a:t>to wait-times</a:t>
            </a:r>
            <a:r>
              <a:rPr lang="en-US" b="1" dirty="0"/>
              <a:t>. </a:t>
            </a:r>
          </a:p>
          <a:p>
            <a:pPr lvl="1"/>
            <a:endParaRPr lang="en-US" b="1" dirty="0"/>
          </a:p>
        </p:txBody>
      </p:sp>
      <p:pic>
        <p:nvPicPr>
          <p:cNvPr id="6" name="Picture 5">
            <a:extLst>
              <a:ext uri="{FF2B5EF4-FFF2-40B4-BE49-F238E27FC236}">
                <a16:creationId xmlns:a16="http://schemas.microsoft.com/office/drawing/2014/main" id="{5059C040-4618-5F46-A1D1-FCAD714FDB73}"/>
              </a:ext>
            </a:extLst>
          </p:cNvPr>
          <p:cNvPicPr>
            <a:picLocks noChangeAspect="1"/>
          </p:cNvPicPr>
          <p:nvPr/>
        </p:nvPicPr>
        <p:blipFill>
          <a:blip r:embed="rId3"/>
          <a:stretch>
            <a:fillRect/>
          </a:stretch>
        </p:blipFill>
        <p:spPr>
          <a:xfrm>
            <a:off x="6253216" y="2612373"/>
            <a:ext cx="3385993" cy="2257330"/>
          </a:xfrm>
          <a:prstGeom prst="rect">
            <a:avLst/>
          </a:prstGeom>
        </p:spPr>
      </p:pic>
      <p:pic>
        <p:nvPicPr>
          <p:cNvPr id="8" name="Picture 7">
            <a:extLst>
              <a:ext uri="{FF2B5EF4-FFF2-40B4-BE49-F238E27FC236}">
                <a16:creationId xmlns:a16="http://schemas.microsoft.com/office/drawing/2014/main" id="{EFF0AA2E-7F59-D344-AC55-C1226C2F4356}"/>
              </a:ext>
            </a:extLst>
          </p:cNvPr>
          <p:cNvPicPr>
            <a:picLocks noChangeAspect="1"/>
          </p:cNvPicPr>
          <p:nvPr/>
        </p:nvPicPr>
        <p:blipFill>
          <a:blip r:embed="rId4"/>
          <a:stretch>
            <a:fillRect/>
          </a:stretch>
        </p:blipFill>
        <p:spPr>
          <a:xfrm>
            <a:off x="0" y="6312468"/>
            <a:ext cx="12192000" cy="545532"/>
          </a:xfrm>
          <a:prstGeom prst="rect">
            <a:avLst/>
          </a:prstGeom>
        </p:spPr>
      </p:pic>
      <p:pic>
        <p:nvPicPr>
          <p:cNvPr id="9" name="Picture 8">
            <a:extLst>
              <a:ext uri="{FF2B5EF4-FFF2-40B4-BE49-F238E27FC236}">
                <a16:creationId xmlns:a16="http://schemas.microsoft.com/office/drawing/2014/main" id="{1C122C95-738B-824D-B593-2530BF83683B}"/>
              </a:ext>
            </a:extLst>
          </p:cNvPr>
          <p:cNvPicPr>
            <a:picLocks noChangeAspect="1"/>
          </p:cNvPicPr>
          <p:nvPr/>
        </p:nvPicPr>
        <p:blipFill>
          <a:blip r:embed="rId5"/>
          <a:stretch>
            <a:fillRect/>
          </a:stretch>
        </p:blipFill>
        <p:spPr>
          <a:xfrm>
            <a:off x="11054854" y="5231680"/>
            <a:ext cx="1315453" cy="1315453"/>
          </a:xfrm>
          <a:prstGeom prst="rect">
            <a:avLst/>
          </a:prstGeom>
        </p:spPr>
      </p:pic>
    </p:spTree>
    <p:extLst>
      <p:ext uri="{BB962C8B-B14F-4D97-AF65-F5344CB8AC3E}">
        <p14:creationId xmlns:p14="http://schemas.microsoft.com/office/powerpoint/2010/main" val="3294456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ounded Rectangle 6"/>
          <p:cNvSpPr/>
          <p:nvPr/>
        </p:nvSpPr>
        <p:spPr>
          <a:xfrm>
            <a:off x="3306456" y="774039"/>
            <a:ext cx="5901713" cy="582847"/>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3FC2E1-E818-F84B-9201-99943C3D9DF2}"/>
              </a:ext>
            </a:extLst>
          </p:cNvPr>
          <p:cNvSpPr>
            <a:spLocks noGrp="1"/>
          </p:cNvSpPr>
          <p:nvPr>
            <p:ph type="title"/>
          </p:nvPr>
        </p:nvSpPr>
        <p:spPr/>
        <p:txBody>
          <a:bodyPr/>
          <a:lstStyle/>
          <a:p>
            <a:pPr algn="ctr"/>
            <a:r>
              <a:rPr lang="en-US" dirty="0">
                <a:solidFill>
                  <a:schemeClr val="bg1"/>
                </a:solidFill>
              </a:rPr>
              <a:t>Solution?</a:t>
            </a:r>
          </a:p>
        </p:txBody>
      </p:sp>
      <p:sp>
        <p:nvSpPr>
          <p:cNvPr id="3" name="Content Placeholder 2">
            <a:extLst>
              <a:ext uri="{FF2B5EF4-FFF2-40B4-BE49-F238E27FC236}">
                <a16:creationId xmlns:a16="http://schemas.microsoft.com/office/drawing/2014/main" id="{189C931F-95AB-CC4A-83B0-2430B5AE42DA}"/>
              </a:ext>
            </a:extLst>
          </p:cNvPr>
          <p:cNvSpPr>
            <a:spLocks noGrp="1"/>
          </p:cNvSpPr>
          <p:nvPr>
            <p:ph idx="1"/>
          </p:nvPr>
        </p:nvSpPr>
        <p:spPr/>
        <p:txBody>
          <a:bodyPr/>
          <a:lstStyle/>
          <a:p>
            <a:r>
              <a:rPr lang="en-US" dirty="0"/>
              <a:t>**Short video** (It only takes 6 seconds, take out the middle man, hook ansible up directly to slack)</a:t>
            </a:r>
          </a:p>
          <a:p>
            <a:endParaRPr lang="en-US" dirty="0"/>
          </a:p>
        </p:txBody>
      </p:sp>
      <p:pic>
        <p:nvPicPr>
          <p:cNvPr id="5" name="Picture 4">
            <a:extLst>
              <a:ext uri="{FF2B5EF4-FFF2-40B4-BE49-F238E27FC236}">
                <a16:creationId xmlns:a16="http://schemas.microsoft.com/office/drawing/2014/main" id="{A41C4854-2F0A-CC4F-A298-6725FAE0412F}"/>
              </a:ext>
            </a:extLst>
          </p:cNvPr>
          <p:cNvPicPr>
            <a:picLocks noChangeAspect="1"/>
          </p:cNvPicPr>
          <p:nvPr/>
        </p:nvPicPr>
        <p:blipFill>
          <a:blip r:embed="rId5"/>
          <a:stretch>
            <a:fillRect/>
          </a:stretch>
        </p:blipFill>
        <p:spPr>
          <a:xfrm>
            <a:off x="0" y="6312468"/>
            <a:ext cx="12192000" cy="545532"/>
          </a:xfrm>
          <a:prstGeom prst="rect">
            <a:avLst/>
          </a:prstGeom>
        </p:spPr>
      </p:pic>
      <p:pic>
        <p:nvPicPr>
          <p:cNvPr id="6" name="Picture 5">
            <a:extLst>
              <a:ext uri="{FF2B5EF4-FFF2-40B4-BE49-F238E27FC236}">
                <a16:creationId xmlns:a16="http://schemas.microsoft.com/office/drawing/2014/main" id="{4EB3E3B0-7E06-E842-B288-987FFC2800E2}"/>
              </a:ext>
            </a:extLst>
          </p:cNvPr>
          <p:cNvPicPr>
            <a:picLocks noChangeAspect="1"/>
          </p:cNvPicPr>
          <p:nvPr/>
        </p:nvPicPr>
        <p:blipFill>
          <a:blip r:embed="rId6"/>
          <a:stretch>
            <a:fillRect/>
          </a:stretch>
        </p:blipFill>
        <p:spPr>
          <a:xfrm>
            <a:off x="11054854" y="5231680"/>
            <a:ext cx="1315453" cy="1315453"/>
          </a:xfrm>
          <a:prstGeom prst="rect">
            <a:avLst/>
          </a:prstGeom>
        </p:spPr>
      </p:pic>
      <p:pic>
        <p:nvPicPr>
          <p:cNvPr id="4" name="demo.mov">
            <a:hlinkClick r:id="" action="ppaction://media"/>
            <a:extLst>
              <a:ext uri="{FF2B5EF4-FFF2-40B4-BE49-F238E27FC236}">
                <a16:creationId xmlns:a16="http://schemas.microsoft.com/office/drawing/2014/main" id="{6B19145E-FB57-294B-9178-BC9A390B9E6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9676" y="0"/>
            <a:ext cx="10972800" cy="6858000"/>
          </a:xfrm>
          <a:prstGeom prst="rect">
            <a:avLst/>
          </a:prstGeom>
        </p:spPr>
      </p:pic>
    </p:spTree>
    <p:extLst>
      <p:ext uri="{BB962C8B-B14F-4D97-AF65-F5344CB8AC3E}">
        <p14:creationId xmlns:p14="http://schemas.microsoft.com/office/powerpoint/2010/main" val="42448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306456" y="781659"/>
            <a:ext cx="5901713" cy="582847"/>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4F54D-3C85-B744-8FB0-CF9BC68ABC5B}"/>
              </a:ext>
            </a:extLst>
          </p:cNvPr>
          <p:cNvSpPr>
            <a:spLocks noGrp="1"/>
          </p:cNvSpPr>
          <p:nvPr>
            <p:ph type="title"/>
          </p:nvPr>
        </p:nvSpPr>
        <p:spPr/>
        <p:txBody>
          <a:bodyPr/>
          <a:lstStyle/>
          <a:p>
            <a:pPr algn="ctr"/>
            <a:r>
              <a:rPr lang="en-US" dirty="0">
                <a:solidFill>
                  <a:schemeClr val="bg1"/>
                </a:solidFill>
              </a:rPr>
              <a:t>Improvements!</a:t>
            </a:r>
          </a:p>
        </p:txBody>
      </p:sp>
      <p:sp>
        <p:nvSpPr>
          <p:cNvPr id="3" name="Content Placeholder 2">
            <a:extLst>
              <a:ext uri="{FF2B5EF4-FFF2-40B4-BE49-F238E27FC236}">
                <a16:creationId xmlns:a16="http://schemas.microsoft.com/office/drawing/2014/main" id="{77424D0B-B100-E048-AA43-49DDFFE7D273}"/>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sz="1400" dirty="0"/>
              <a:t>*Note: This does not include savings in branch managements, call centers, and admin support. Estimated savings would be well over $5m+</a:t>
            </a:r>
          </a:p>
        </p:txBody>
      </p:sp>
      <p:sp>
        <p:nvSpPr>
          <p:cNvPr id="5" name="Rounded Rectangle 4">
            <a:extLst>
              <a:ext uri="{FF2B5EF4-FFF2-40B4-BE49-F238E27FC236}">
                <a16:creationId xmlns:a16="http://schemas.microsoft.com/office/drawing/2014/main" id="{18F2211C-24EB-7346-8669-5E79B444368C}"/>
              </a:ext>
            </a:extLst>
          </p:cNvPr>
          <p:cNvSpPr/>
          <p:nvPr/>
        </p:nvSpPr>
        <p:spPr>
          <a:xfrm>
            <a:off x="8120868" y="2452884"/>
            <a:ext cx="2933986" cy="1973180"/>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95% More </a:t>
            </a:r>
            <a:r>
              <a:rPr lang="en-US" sz="3600" u="sng" dirty="0"/>
              <a:t>Efficient!</a:t>
            </a:r>
          </a:p>
        </p:txBody>
      </p:sp>
      <p:sp>
        <p:nvSpPr>
          <p:cNvPr id="18" name="Rounded Rectangle 17">
            <a:extLst>
              <a:ext uri="{FF2B5EF4-FFF2-40B4-BE49-F238E27FC236}">
                <a16:creationId xmlns:a16="http://schemas.microsoft.com/office/drawing/2014/main" id="{66EF343B-DC46-B547-8725-F0BA85FE9245}"/>
              </a:ext>
            </a:extLst>
          </p:cNvPr>
          <p:cNvSpPr/>
          <p:nvPr/>
        </p:nvSpPr>
        <p:spPr>
          <a:xfrm>
            <a:off x="4720546" y="2452884"/>
            <a:ext cx="3109159" cy="1973180"/>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Upwards of $100k S</a:t>
            </a:r>
            <a:r>
              <a:rPr lang="en-US" sz="3600" u="sng" dirty="0"/>
              <a:t>avings</a:t>
            </a:r>
            <a:r>
              <a:rPr lang="en-US" sz="3600" dirty="0"/>
              <a:t> yearly!*</a:t>
            </a:r>
          </a:p>
        </p:txBody>
      </p:sp>
      <p:sp>
        <p:nvSpPr>
          <p:cNvPr id="21" name="Rounded Rectangle 20">
            <a:extLst>
              <a:ext uri="{FF2B5EF4-FFF2-40B4-BE49-F238E27FC236}">
                <a16:creationId xmlns:a16="http://schemas.microsoft.com/office/drawing/2014/main" id="{EE686DDF-73A3-3244-90F3-B930030CE9F5}"/>
              </a:ext>
            </a:extLst>
          </p:cNvPr>
          <p:cNvSpPr/>
          <p:nvPr/>
        </p:nvSpPr>
        <p:spPr>
          <a:xfrm>
            <a:off x="1495397" y="2452884"/>
            <a:ext cx="2933986" cy="1973180"/>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sng" dirty="0"/>
              <a:t>Increased Accessibility!</a:t>
            </a:r>
          </a:p>
        </p:txBody>
      </p:sp>
      <p:pic>
        <p:nvPicPr>
          <p:cNvPr id="22" name="Picture 21">
            <a:extLst>
              <a:ext uri="{FF2B5EF4-FFF2-40B4-BE49-F238E27FC236}">
                <a16:creationId xmlns:a16="http://schemas.microsoft.com/office/drawing/2014/main" id="{D2ED1A16-6381-6D4E-8CDD-ED6DE479F4E8}"/>
              </a:ext>
            </a:extLst>
          </p:cNvPr>
          <p:cNvPicPr>
            <a:picLocks noChangeAspect="1"/>
          </p:cNvPicPr>
          <p:nvPr/>
        </p:nvPicPr>
        <p:blipFill>
          <a:blip r:embed="rId3"/>
          <a:stretch>
            <a:fillRect/>
          </a:stretch>
        </p:blipFill>
        <p:spPr>
          <a:xfrm>
            <a:off x="0" y="6312468"/>
            <a:ext cx="12192000" cy="545532"/>
          </a:xfrm>
          <a:prstGeom prst="rect">
            <a:avLst/>
          </a:prstGeom>
        </p:spPr>
      </p:pic>
      <p:pic>
        <p:nvPicPr>
          <p:cNvPr id="23" name="Picture 22">
            <a:extLst>
              <a:ext uri="{FF2B5EF4-FFF2-40B4-BE49-F238E27FC236}">
                <a16:creationId xmlns:a16="http://schemas.microsoft.com/office/drawing/2014/main" id="{2EAFE858-5D55-534B-B527-EC56403BCE51}"/>
              </a:ext>
            </a:extLst>
          </p:cNvPr>
          <p:cNvPicPr>
            <a:picLocks noChangeAspect="1"/>
          </p:cNvPicPr>
          <p:nvPr/>
        </p:nvPicPr>
        <p:blipFill>
          <a:blip r:embed="rId4"/>
          <a:stretch>
            <a:fillRect/>
          </a:stretch>
        </p:blipFill>
        <p:spPr>
          <a:xfrm>
            <a:off x="11054854" y="5231680"/>
            <a:ext cx="1315453" cy="1315453"/>
          </a:xfrm>
          <a:prstGeom prst="rect">
            <a:avLst/>
          </a:prstGeom>
        </p:spPr>
      </p:pic>
    </p:spTree>
    <p:extLst>
      <p:ext uri="{BB962C8B-B14F-4D97-AF65-F5344CB8AC3E}">
        <p14:creationId xmlns:p14="http://schemas.microsoft.com/office/powerpoint/2010/main" val="644236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bg1"/>
            </a:gs>
            <a:gs pos="100000">
              <a:srgbClr val="0E2754"/>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3" name="Content Placeholder 9">
            <a:extLst>
              <a:ext uri="{FF2B5EF4-FFF2-40B4-BE49-F238E27FC236}">
                <a16:creationId xmlns:a16="http://schemas.microsoft.com/office/drawing/2014/main" id="{DABA30BA-B851-8C48-9906-8A1D601BDBF2}"/>
              </a:ext>
            </a:extLst>
          </p:cNvPr>
          <p:cNvPicPr>
            <a:picLocks noChangeAspect="1"/>
          </p:cNvPicPr>
          <p:nvPr/>
        </p:nvPicPr>
        <p:blipFill>
          <a:blip r:embed="rId3"/>
          <a:stretch>
            <a:fillRect/>
          </a:stretch>
        </p:blipFill>
        <p:spPr>
          <a:xfrm>
            <a:off x="0" y="1"/>
            <a:ext cx="12192001" cy="6400800"/>
          </a:xfrm>
          <a:prstGeom prst="rect">
            <a:avLst/>
          </a:prstGeom>
          <a:noFill/>
        </p:spPr>
      </p:pic>
      <p:sp>
        <p:nvSpPr>
          <p:cNvPr id="15" name="Content Placeholder 14">
            <a:extLst>
              <a:ext uri="{FF2B5EF4-FFF2-40B4-BE49-F238E27FC236}">
                <a16:creationId xmlns:a16="http://schemas.microsoft.com/office/drawing/2014/main" id="{F0BEB437-573C-9B4C-9425-6F2F0E325E2B}"/>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68A10F03-8C63-4F42-B4EA-EF594E0A99CD}"/>
              </a:ext>
            </a:extLst>
          </p:cNvPr>
          <p:cNvSpPr>
            <a:spLocks noGrp="1"/>
          </p:cNvSpPr>
          <p:nvPr>
            <p:ph type="title"/>
          </p:nvPr>
        </p:nvSpPr>
        <p:spPr>
          <a:xfrm>
            <a:off x="123112" y="125336"/>
            <a:ext cx="9603275" cy="1049235"/>
          </a:xfrm>
        </p:spPr>
        <p:txBody>
          <a:bodyPr/>
          <a:lstStyle/>
          <a:p>
            <a:r>
              <a:rPr lang="en-US" dirty="0">
                <a:solidFill>
                  <a:schemeClr val="bg1"/>
                </a:solidFill>
              </a:rPr>
              <a:t>Tech Layout</a:t>
            </a:r>
          </a:p>
        </p:txBody>
      </p:sp>
      <p:pic>
        <p:nvPicPr>
          <p:cNvPr id="16" name="Picture 15">
            <a:extLst>
              <a:ext uri="{FF2B5EF4-FFF2-40B4-BE49-F238E27FC236}">
                <a16:creationId xmlns:a16="http://schemas.microsoft.com/office/drawing/2014/main" id="{7FCC1CDE-9CB1-984A-8B07-F0B85A56C459}"/>
              </a:ext>
            </a:extLst>
          </p:cNvPr>
          <p:cNvPicPr>
            <a:picLocks noChangeAspect="1"/>
          </p:cNvPicPr>
          <p:nvPr/>
        </p:nvPicPr>
        <p:blipFill>
          <a:blip r:embed="rId4"/>
          <a:stretch>
            <a:fillRect/>
          </a:stretch>
        </p:blipFill>
        <p:spPr>
          <a:xfrm>
            <a:off x="0" y="6312468"/>
            <a:ext cx="12192000" cy="545532"/>
          </a:xfrm>
          <a:prstGeom prst="rect">
            <a:avLst/>
          </a:prstGeom>
        </p:spPr>
      </p:pic>
      <p:pic>
        <p:nvPicPr>
          <p:cNvPr id="6" name="Picture 5">
            <a:extLst>
              <a:ext uri="{FF2B5EF4-FFF2-40B4-BE49-F238E27FC236}">
                <a16:creationId xmlns:a16="http://schemas.microsoft.com/office/drawing/2014/main" id="{361681B6-C4AA-C74C-ADC6-5A78DE8FA95C}"/>
              </a:ext>
            </a:extLst>
          </p:cNvPr>
          <p:cNvPicPr>
            <a:picLocks noChangeAspect="1"/>
          </p:cNvPicPr>
          <p:nvPr/>
        </p:nvPicPr>
        <p:blipFill>
          <a:blip r:embed="rId5"/>
          <a:stretch>
            <a:fillRect/>
          </a:stretch>
        </p:blipFill>
        <p:spPr>
          <a:xfrm>
            <a:off x="11054854" y="5231680"/>
            <a:ext cx="1315453" cy="1315453"/>
          </a:xfrm>
          <a:prstGeom prst="rect">
            <a:avLst/>
          </a:prstGeom>
        </p:spPr>
      </p:pic>
    </p:spTree>
    <p:extLst>
      <p:ext uri="{BB962C8B-B14F-4D97-AF65-F5344CB8AC3E}">
        <p14:creationId xmlns:p14="http://schemas.microsoft.com/office/powerpoint/2010/main" val="4105022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ounded Rectangle 7"/>
          <p:cNvSpPr/>
          <p:nvPr/>
        </p:nvSpPr>
        <p:spPr>
          <a:xfrm>
            <a:off x="3306456" y="781659"/>
            <a:ext cx="5901713" cy="582847"/>
          </a:xfrm>
          <a:prstGeom prst="roundRect">
            <a:avLst/>
          </a:prstGeom>
          <a:solidFill>
            <a:srgbClr val="73B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FB185-E000-9141-ADB2-9DA9B33EDA59}"/>
              </a:ext>
            </a:extLst>
          </p:cNvPr>
          <p:cNvSpPr>
            <a:spLocks noGrp="1"/>
          </p:cNvSpPr>
          <p:nvPr>
            <p:ph type="title"/>
          </p:nvPr>
        </p:nvSpPr>
        <p:spPr/>
        <p:txBody>
          <a:bodyPr/>
          <a:lstStyle/>
          <a:p>
            <a:pPr algn="ctr"/>
            <a:r>
              <a:rPr lang="en-US" dirty="0">
                <a:solidFill>
                  <a:schemeClr val="bg1"/>
                </a:solidFill>
              </a:rPr>
              <a:t>Next steps</a:t>
            </a:r>
          </a:p>
        </p:txBody>
      </p:sp>
      <p:pic>
        <p:nvPicPr>
          <p:cNvPr id="6" name="Content Placeholder 5">
            <a:extLst>
              <a:ext uri="{FF2B5EF4-FFF2-40B4-BE49-F238E27FC236}">
                <a16:creationId xmlns:a16="http://schemas.microsoft.com/office/drawing/2014/main" id="{C6B5B329-5A57-B645-8FC1-658AFD664623}"/>
              </a:ext>
            </a:extLst>
          </p:cNvPr>
          <p:cNvPicPr>
            <a:picLocks noGrp="1" noChangeAspect="1"/>
          </p:cNvPicPr>
          <p:nvPr>
            <p:ph idx="1"/>
          </p:nvPr>
        </p:nvPicPr>
        <p:blipFill>
          <a:blip r:embed="rId3"/>
          <a:stretch>
            <a:fillRect/>
          </a:stretch>
        </p:blipFill>
        <p:spPr>
          <a:xfrm>
            <a:off x="10512" y="6312939"/>
            <a:ext cx="12181488" cy="545061"/>
          </a:xfrm>
        </p:spPr>
      </p:pic>
      <p:graphicFrame>
        <p:nvGraphicFramePr>
          <p:cNvPr id="4" name="Diagram 3">
            <a:extLst>
              <a:ext uri="{FF2B5EF4-FFF2-40B4-BE49-F238E27FC236}">
                <a16:creationId xmlns:a16="http://schemas.microsoft.com/office/drawing/2014/main" id="{270E370F-AF5C-5646-A0EF-905BBE4A2124}"/>
              </a:ext>
            </a:extLst>
          </p:cNvPr>
          <p:cNvGraphicFramePr/>
          <p:nvPr>
            <p:extLst>
              <p:ext uri="{D42A27DB-BD31-4B8C-83A1-F6EECF244321}">
                <p14:modId xmlns:p14="http://schemas.microsoft.com/office/powerpoint/2010/main" val="3036494774"/>
              </p:ext>
            </p:extLst>
          </p:nvPr>
        </p:nvGraphicFramePr>
        <p:xfrm>
          <a:off x="2511478" y="1300959"/>
          <a:ext cx="7483475" cy="46957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6E700ABF-B3BE-6243-B6A8-366EB59E511F}"/>
              </a:ext>
            </a:extLst>
          </p:cNvPr>
          <p:cNvPicPr>
            <a:picLocks noChangeAspect="1"/>
          </p:cNvPicPr>
          <p:nvPr/>
        </p:nvPicPr>
        <p:blipFill>
          <a:blip r:embed="rId9"/>
          <a:stretch>
            <a:fillRect/>
          </a:stretch>
        </p:blipFill>
        <p:spPr>
          <a:xfrm>
            <a:off x="11054854" y="5231680"/>
            <a:ext cx="1315453" cy="1315453"/>
          </a:xfrm>
          <a:prstGeom prst="rect">
            <a:avLst/>
          </a:prstGeom>
        </p:spPr>
      </p:pic>
    </p:spTree>
    <p:extLst>
      <p:ext uri="{BB962C8B-B14F-4D97-AF65-F5344CB8AC3E}">
        <p14:creationId xmlns:p14="http://schemas.microsoft.com/office/powerpoint/2010/main" val="195669744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{B8917E33-9B94-0C47-B285-40A85690D31D}tf10001119</Template>
  <TotalTime>3333</TotalTime>
  <Words>661</Words>
  <Application>Microsoft Macintosh PowerPoint</Application>
  <PresentationFormat>Widescreen</PresentationFormat>
  <Paragraphs>85</Paragraphs>
  <Slides>12</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Gallery</vt:lpstr>
      <vt:lpstr>PowerPoint Presentation</vt:lpstr>
      <vt:lpstr>PowerPoint Presentation</vt:lpstr>
      <vt:lpstr>PowerPoint Presentation</vt:lpstr>
      <vt:lpstr>Ansi-bot</vt:lpstr>
      <vt:lpstr>The problem…</vt:lpstr>
      <vt:lpstr>Solution?</vt:lpstr>
      <vt:lpstr>Improvements!</vt:lpstr>
      <vt:lpstr>Tech Layout</vt:lpstr>
      <vt:lpstr>Next steps</vt:lpstr>
      <vt:lpstr>Thank you!</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66</cp:revision>
  <dcterms:created xsi:type="dcterms:W3CDTF">2019-06-25T17:56:31Z</dcterms:created>
  <dcterms:modified xsi:type="dcterms:W3CDTF">2019-07-30T14:10:49Z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76d80eb7-3d7a-47d9-8290-4b5a4068112f</vt:lpwstr>
  </property>
  <property fmtid="{D5CDD505-2E9C-101B-9397-08002B2CF9AE}" pid="3" name="Classification">
    <vt:lpwstr>TT_RBC_Internal</vt:lpwstr>
  </property>
</Properties>
</file>